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908" r:id="rId1"/>
  </p:sldMasterIdLst>
  <p:notesMasterIdLst>
    <p:notesMasterId r:id="rId31"/>
  </p:notesMasterIdLst>
  <p:sldIdLst>
    <p:sldId id="270" r:id="rId2"/>
    <p:sldId id="276" r:id="rId3"/>
    <p:sldId id="266" r:id="rId4"/>
    <p:sldId id="278" r:id="rId5"/>
    <p:sldId id="271" r:id="rId6"/>
    <p:sldId id="279" r:id="rId7"/>
    <p:sldId id="262" r:id="rId8"/>
    <p:sldId id="263" r:id="rId9"/>
    <p:sldId id="258" r:id="rId10"/>
    <p:sldId id="267" r:id="rId11"/>
    <p:sldId id="268" r:id="rId12"/>
    <p:sldId id="264" r:id="rId13"/>
    <p:sldId id="265" r:id="rId14"/>
    <p:sldId id="269" r:id="rId15"/>
    <p:sldId id="277" r:id="rId16"/>
    <p:sldId id="259" r:id="rId17"/>
    <p:sldId id="260" r:id="rId18"/>
    <p:sldId id="261" r:id="rId19"/>
    <p:sldId id="272" r:id="rId20"/>
    <p:sldId id="273" r:id="rId21"/>
    <p:sldId id="274" r:id="rId22"/>
    <p:sldId id="280" r:id="rId23"/>
    <p:sldId id="281" r:id="rId24"/>
    <p:sldId id="282" r:id="rId25"/>
    <p:sldId id="283" r:id="rId26"/>
    <p:sldId id="284" r:id="rId27"/>
    <p:sldId id="285" r:id="rId28"/>
    <p:sldId id="286" r:id="rId29"/>
    <p:sldId id="28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04BFF8-2839-46C1-AD67-BDD4D06BE40D}"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B703B1B3-E499-4013-9CD3-131828556D24}">
      <dgm:prSet/>
      <dgm:spPr/>
      <dgm:t>
        <a:bodyPr/>
        <a:lstStyle/>
        <a:p>
          <a:pPr rtl="0"/>
          <a:r>
            <a:rPr lang="en-US" dirty="0" smtClean="0"/>
            <a:t>Gender</a:t>
          </a:r>
        </a:p>
        <a:p>
          <a:pPr rtl="0"/>
          <a:r>
            <a:rPr lang="en-US" dirty="0" smtClean="0"/>
            <a:t>Eye </a:t>
          </a:r>
          <a:r>
            <a:rPr lang="en-US" dirty="0" err="1" smtClean="0"/>
            <a:t>colour</a:t>
          </a:r>
          <a:endParaRPr lang="en-US" dirty="0" smtClean="0"/>
        </a:p>
        <a:p>
          <a:pPr rtl="0"/>
          <a:r>
            <a:rPr lang="en-US" dirty="0" smtClean="0"/>
            <a:t>Hair </a:t>
          </a:r>
          <a:r>
            <a:rPr lang="en-US" dirty="0" err="1" smtClean="0"/>
            <a:t>colour</a:t>
          </a:r>
          <a:r>
            <a:rPr lang="en-US" dirty="0" smtClean="0"/>
            <a:t> </a:t>
          </a:r>
          <a:endParaRPr lang="en-US" dirty="0"/>
        </a:p>
      </dgm:t>
    </dgm:pt>
    <dgm:pt modelId="{169AEE57-7D7E-46B0-9DC9-98314FC27A3E}" type="parTrans" cxnId="{00F7BF82-AF4A-42E2-9288-F44DFFAC83CC}">
      <dgm:prSet/>
      <dgm:spPr/>
      <dgm:t>
        <a:bodyPr/>
        <a:lstStyle/>
        <a:p>
          <a:endParaRPr lang="en-US"/>
        </a:p>
      </dgm:t>
    </dgm:pt>
    <dgm:pt modelId="{5DD16B33-858B-4DF4-8BB0-23843674021C}" type="sibTrans" cxnId="{00F7BF82-AF4A-42E2-9288-F44DFFAC83CC}">
      <dgm:prSet/>
      <dgm:spPr/>
      <dgm:t>
        <a:bodyPr/>
        <a:lstStyle/>
        <a:p>
          <a:endParaRPr lang="en-US"/>
        </a:p>
      </dgm:t>
    </dgm:pt>
    <dgm:pt modelId="{119602CD-1AB4-49DE-97E3-03A09527C84B}">
      <dgm:prSet/>
      <dgm:spPr/>
      <dgm:t>
        <a:bodyPr/>
        <a:lstStyle/>
        <a:p>
          <a:pPr rtl="0"/>
          <a:r>
            <a:rPr lang="en-US" dirty="0" smtClean="0"/>
            <a:t>Race</a:t>
          </a:r>
        </a:p>
        <a:p>
          <a:pPr rtl="0"/>
          <a:r>
            <a:rPr lang="en-US" dirty="0" smtClean="0"/>
            <a:t>Birth Defects</a:t>
          </a:r>
        </a:p>
        <a:p>
          <a:pPr rtl="0"/>
          <a:r>
            <a:rPr lang="en-US" dirty="0" smtClean="0"/>
            <a:t>Skin </a:t>
          </a:r>
          <a:r>
            <a:rPr lang="en-US" dirty="0" err="1" smtClean="0"/>
            <a:t>colour</a:t>
          </a:r>
          <a:r>
            <a:rPr lang="en-US" dirty="0" smtClean="0"/>
            <a:t>.</a:t>
          </a:r>
          <a:endParaRPr lang="en-US" dirty="0"/>
        </a:p>
      </dgm:t>
    </dgm:pt>
    <dgm:pt modelId="{89071FD6-9B6C-45CC-89C6-D38845E14E21}" type="parTrans" cxnId="{B68B3043-7593-4008-B282-1E065DC0674D}">
      <dgm:prSet/>
      <dgm:spPr/>
      <dgm:t>
        <a:bodyPr/>
        <a:lstStyle/>
        <a:p>
          <a:endParaRPr lang="en-US"/>
        </a:p>
      </dgm:t>
    </dgm:pt>
    <dgm:pt modelId="{92065CE4-DE97-492A-BDA8-427C7F935556}" type="sibTrans" cxnId="{B68B3043-7593-4008-B282-1E065DC0674D}">
      <dgm:prSet/>
      <dgm:spPr/>
      <dgm:t>
        <a:bodyPr/>
        <a:lstStyle/>
        <a:p>
          <a:endParaRPr lang="en-US"/>
        </a:p>
      </dgm:t>
    </dgm:pt>
    <dgm:pt modelId="{12335BB3-BE04-4096-B1A0-2D457A79507E}" type="pres">
      <dgm:prSet presAssocID="{A804BFF8-2839-46C1-AD67-BDD4D06BE40D}" presName="compositeShape" presStyleCnt="0">
        <dgm:presLayoutVars>
          <dgm:dir/>
          <dgm:resizeHandles/>
        </dgm:presLayoutVars>
      </dgm:prSet>
      <dgm:spPr/>
      <dgm:t>
        <a:bodyPr/>
        <a:lstStyle/>
        <a:p>
          <a:endParaRPr lang="en-US"/>
        </a:p>
      </dgm:t>
    </dgm:pt>
    <dgm:pt modelId="{655FFAC0-CF5D-4028-8990-A175F8DE3181}" type="pres">
      <dgm:prSet presAssocID="{A804BFF8-2839-46C1-AD67-BDD4D06BE40D}" presName="pyramid" presStyleLbl="node1" presStyleIdx="0" presStyleCnt="1"/>
      <dgm:spPr/>
    </dgm:pt>
    <dgm:pt modelId="{C2A7BE3C-0C98-482B-8FD8-14BD1CC21944}" type="pres">
      <dgm:prSet presAssocID="{A804BFF8-2839-46C1-AD67-BDD4D06BE40D}" presName="theList" presStyleCnt="0"/>
      <dgm:spPr/>
    </dgm:pt>
    <dgm:pt modelId="{375D1BD8-8604-42F3-A442-45DC3D28E649}" type="pres">
      <dgm:prSet presAssocID="{B703B1B3-E499-4013-9CD3-131828556D24}" presName="aNode" presStyleLbl="fgAcc1" presStyleIdx="0" presStyleCnt="2" custLinFactNeighborX="-73342" custLinFactNeighborY="7541">
        <dgm:presLayoutVars>
          <dgm:bulletEnabled val="1"/>
        </dgm:presLayoutVars>
      </dgm:prSet>
      <dgm:spPr/>
      <dgm:t>
        <a:bodyPr/>
        <a:lstStyle/>
        <a:p>
          <a:endParaRPr lang="en-US"/>
        </a:p>
      </dgm:t>
    </dgm:pt>
    <dgm:pt modelId="{C2826E08-4432-464B-8B04-07ACB963CDDB}" type="pres">
      <dgm:prSet presAssocID="{B703B1B3-E499-4013-9CD3-131828556D24}" presName="aSpace" presStyleCnt="0"/>
      <dgm:spPr/>
    </dgm:pt>
    <dgm:pt modelId="{EFAEECDD-E971-40EA-9AED-42792FA1BEE3}" type="pres">
      <dgm:prSet presAssocID="{119602CD-1AB4-49DE-97E3-03A09527C84B}" presName="aNode" presStyleLbl="fgAcc1" presStyleIdx="1" presStyleCnt="2">
        <dgm:presLayoutVars>
          <dgm:bulletEnabled val="1"/>
        </dgm:presLayoutVars>
      </dgm:prSet>
      <dgm:spPr/>
      <dgm:t>
        <a:bodyPr/>
        <a:lstStyle/>
        <a:p>
          <a:endParaRPr lang="en-US"/>
        </a:p>
      </dgm:t>
    </dgm:pt>
    <dgm:pt modelId="{315BFDF6-F578-484A-AEC2-7FEEC5355818}" type="pres">
      <dgm:prSet presAssocID="{119602CD-1AB4-49DE-97E3-03A09527C84B}" presName="aSpace" presStyleCnt="0"/>
      <dgm:spPr/>
    </dgm:pt>
  </dgm:ptLst>
  <dgm:cxnLst>
    <dgm:cxn modelId="{3FA53737-D502-4326-B75B-3F39737DD1A8}" type="presOf" srcId="{119602CD-1AB4-49DE-97E3-03A09527C84B}" destId="{EFAEECDD-E971-40EA-9AED-42792FA1BEE3}" srcOrd="0" destOrd="0" presId="urn:microsoft.com/office/officeart/2005/8/layout/pyramid2"/>
    <dgm:cxn modelId="{00F7BF82-AF4A-42E2-9288-F44DFFAC83CC}" srcId="{A804BFF8-2839-46C1-AD67-BDD4D06BE40D}" destId="{B703B1B3-E499-4013-9CD3-131828556D24}" srcOrd="0" destOrd="0" parTransId="{169AEE57-7D7E-46B0-9DC9-98314FC27A3E}" sibTransId="{5DD16B33-858B-4DF4-8BB0-23843674021C}"/>
    <dgm:cxn modelId="{B68B3043-7593-4008-B282-1E065DC0674D}" srcId="{A804BFF8-2839-46C1-AD67-BDD4D06BE40D}" destId="{119602CD-1AB4-49DE-97E3-03A09527C84B}" srcOrd="1" destOrd="0" parTransId="{89071FD6-9B6C-45CC-89C6-D38845E14E21}" sibTransId="{92065CE4-DE97-492A-BDA8-427C7F935556}"/>
    <dgm:cxn modelId="{A77AB492-224A-4BC4-8B46-AF257E3A04DB}" type="presOf" srcId="{B703B1B3-E499-4013-9CD3-131828556D24}" destId="{375D1BD8-8604-42F3-A442-45DC3D28E649}" srcOrd="0" destOrd="0" presId="urn:microsoft.com/office/officeart/2005/8/layout/pyramid2"/>
    <dgm:cxn modelId="{1DF50744-A1DD-429C-89C9-500B3B9088E8}" type="presOf" srcId="{A804BFF8-2839-46C1-AD67-BDD4D06BE40D}" destId="{12335BB3-BE04-4096-B1A0-2D457A79507E}" srcOrd="0" destOrd="0" presId="urn:microsoft.com/office/officeart/2005/8/layout/pyramid2"/>
    <dgm:cxn modelId="{DECA85B0-5C94-4028-81A7-95C03047A134}" type="presParOf" srcId="{12335BB3-BE04-4096-B1A0-2D457A79507E}" destId="{655FFAC0-CF5D-4028-8990-A175F8DE3181}" srcOrd="0" destOrd="0" presId="urn:microsoft.com/office/officeart/2005/8/layout/pyramid2"/>
    <dgm:cxn modelId="{7EEFFF63-6FD4-45B8-B8AE-9B645E06C542}" type="presParOf" srcId="{12335BB3-BE04-4096-B1A0-2D457A79507E}" destId="{C2A7BE3C-0C98-482B-8FD8-14BD1CC21944}" srcOrd="1" destOrd="0" presId="urn:microsoft.com/office/officeart/2005/8/layout/pyramid2"/>
    <dgm:cxn modelId="{E086BFD2-38E4-4597-9040-536563ACDB1C}" type="presParOf" srcId="{C2A7BE3C-0C98-482B-8FD8-14BD1CC21944}" destId="{375D1BD8-8604-42F3-A442-45DC3D28E649}" srcOrd="0" destOrd="0" presId="urn:microsoft.com/office/officeart/2005/8/layout/pyramid2"/>
    <dgm:cxn modelId="{C70D1DD8-6A79-4B79-A9D4-79CA4D1DC7EC}" type="presParOf" srcId="{C2A7BE3C-0C98-482B-8FD8-14BD1CC21944}" destId="{C2826E08-4432-464B-8B04-07ACB963CDDB}" srcOrd="1" destOrd="0" presId="urn:microsoft.com/office/officeart/2005/8/layout/pyramid2"/>
    <dgm:cxn modelId="{56FDD7E6-DD56-4876-8000-97DC9928DF31}" type="presParOf" srcId="{C2A7BE3C-0C98-482B-8FD8-14BD1CC21944}" destId="{EFAEECDD-E971-40EA-9AED-42792FA1BEE3}" srcOrd="2" destOrd="0" presId="urn:microsoft.com/office/officeart/2005/8/layout/pyramid2"/>
    <dgm:cxn modelId="{06981C63-8CAA-4148-B66F-DA0E110AD59B}" type="presParOf" srcId="{C2A7BE3C-0C98-482B-8FD8-14BD1CC21944}" destId="{315BFDF6-F578-484A-AEC2-7FEEC5355818}" srcOrd="3" destOrd="0" presId="urn:microsoft.com/office/officeart/2005/8/layout/pyramid2"/>
  </dgm:cxnLst>
  <dgm:bg/>
  <dgm:whole/>
</dgm:dataModel>
</file>

<file path=ppt/diagrams/data2.xml><?xml version="1.0" encoding="utf-8"?>
<dgm:dataModel xmlns:dgm="http://schemas.openxmlformats.org/drawingml/2006/diagram" xmlns:a="http://schemas.openxmlformats.org/drawingml/2006/main">
  <dgm:ptLst>
    <dgm:pt modelId="{7E98B277-2277-4FE9-9B57-3D15CE39A15A}"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0EBD4AE5-50EF-44FA-9419-E8248C87BE33}">
      <dgm:prSet phldrT="[Text]"/>
      <dgm:spPr/>
      <dgm:t>
        <a:bodyPr/>
        <a:lstStyle/>
        <a:p>
          <a:r>
            <a:rPr lang="en-US" dirty="0" smtClean="0"/>
            <a:t>Religion</a:t>
          </a:r>
          <a:endParaRPr lang="en-US" dirty="0"/>
        </a:p>
      </dgm:t>
    </dgm:pt>
    <dgm:pt modelId="{947693C3-B747-4199-A897-506CC1A38AE5}" type="parTrans" cxnId="{F9207571-B57C-42EB-83A4-0725DF27EE86}">
      <dgm:prSet/>
      <dgm:spPr/>
      <dgm:t>
        <a:bodyPr/>
        <a:lstStyle/>
        <a:p>
          <a:endParaRPr lang="en-US"/>
        </a:p>
      </dgm:t>
    </dgm:pt>
    <dgm:pt modelId="{CD0F4E2D-DA87-4762-9768-5962E6A223B9}" type="sibTrans" cxnId="{F9207571-B57C-42EB-83A4-0725DF27EE86}">
      <dgm:prSet/>
      <dgm:spPr/>
      <dgm:t>
        <a:bodyPr/>
        <a:lstStyle/>
        <a:p>
          <a:endParaRPr lang="en-US"/>
        </a:p>
      </dgm:t>
    </dgm:pt>
    <dgm:pt modelId="{C0122C87-0DBA-4042-A324-06A75AB16F26}">
      <dgm:prSet phldrT="[Text]"/>
      <dgm:spPr/>
      <dgm:t>
        <a:bodyPr/>
        <a:lstStyle/>
        <a:p>
          <a:r>
            <a:rPr lang="en-US" dirty="0" smtClean="0"/>
            <a:t>Education</a:t>
          </a:r>
          <a:endParaRPr lang="en-US" dirty="0"/>
        </a:p>
      </dgm:t>
    </dgm:pt>
    <dgm:pt modelId="{A5254239-60AD-46D1-9FDE-595F97D3D14C}" type="parTrans" cxnId="{FB678083-B95B-4CEF-AEFB-29CDC7AD5235}">
      <dgm:prSet/>
      <dgm:spPr/>
      <dgm:t>
        <a:bodyPr/>
        <a:lstStyle/>
        <a:p>
          <a:endParaRPr lang="en-US"/>
        </a:p>
      </dgm:t>
    </dgm:pt>
    <dgm:pt modelId="{2CF01487-D7ED-47DB-AE6F-2902289E32B0}" type="sibTrans" cxnId="{FB678083-B95B-4CEF-AEFB-29CDC7AD5235}">
      <dgm:prSet/>
      <dgm:spPr/>
      <dgm:t>
        <a:bodyPr/>
        <a:lstStyle/>
        <a:p>
          <a:endParaRPr lang="en-US"/>
        </a:p>
      </dgm:t>
    </dgm:pt>
    <dgm:pt modelId="{F983032B-D6AA-41E3-9213-8BCF3C97BAD9}">
      <dgm:prSet phldrT="[Text]"/>
      <dgm:spPr/>
      <dgm:t>
        <a:bodyPr/>
        <a:lstStyle/>
        <a:p>
          <a:r>
            <a:rPr lang="en-US" dirty="0" smtClean="0"/>
            <a:t>Status</a:t>
          </a:r>
          <a:endParaRPr lang="en-US" dirty="0"/>
        </a:p>
      </dgm:t>
    </dgm:pt>
    <dgm:pt modelId="{AF61CC46-8CAE-40F8-90ED-5C45618F54E0}" type="parTrans" cxnId="{4C404136-EEB0-452F-9894-5F81907F363E}">
      <dgm:prSet/>
      <dgm:spPr/>
      <dgm:t>
        <a:bodyPr/>
        <a:lstStyle/>
        <a:p>
          <a:endParaRPr lang="en-US"/>
        </a:p>
      </dgm:t>
    </dgm:pt>
    <dgm:pt modelId="{787FCCF0-C6FC-4706-B9C5-61ED8F36B8D3}" type="sibTrans" cxnId="{4C404136-EEB0-452F-9894-5F81907F363E}">
      <dgm:prSet/>
      <dgm:spPr/>
      <dgm:t>
        <a:bodyPr/>
        <a:lstStyle/>
        <a:p>
          <a:endParaRPr lang="en-US"/>
        </a:p>
      </dgm:t>
    </dgm:pt>
    <dgm:pt modelId="{424D69BC-7CB8-49B0-A7CF-34672A44D43C}">
      <dgm:prSet phldrT="[Text]"/>
      <dgm:spPr/>
      <dgm:t>
        <a:bodyPr/>
        <a:lstStyle/>
        <a:p>
          <a:r>
            <a:rPr lang="en-US" dirty="0" smtClean="0"/>
            <a:t>Geographical Location</a:t>
          </a:r>
          <a:endParaRPr lang="en-US" dirty="0"/>
        </a:p>
      </dgm:t>
    </dgm:pt>
    <dgm:pt modelId="{6AD3EE54-43D4-4C8E-9F12-F237B5D60438}" type="parTrans" cxnId="{F79C7318-9279-4BD6-A915-F7733B54C092}">
      <dgm:prSet/>
      <dgm:spPr/>
      <dgm:t>
        <a:bodyPr/>
        <a:lstStyle/>
        <a:p>
          <a:endParaRPr lang="en-US"/>
        </a:p>
      </dgm:t>
    </dgm:pt>
    <dgm:pt modelId="{3F113934-14AC-4C17-8E38-7CA705F69ADF}" type="sibTrans" cxnId="{F79C7318-9279-4BD6-A915-F7733B54C092}">
      <dgm:prSet/>
      <dgm:spPr/>
      <dgm:t>
        <a:bodyPr/>
        <a:lstStyle/>
        <a:p>
          <a:endParaRPr lang="en-US"/>
        </a:p>
      </dgm:t>
    </dgm:pt>
    <dgm:pt modelId="{DAF3F7BB-1167-4ECD-B928-BAA97A4EDDE7}">
      <dgm:prSet phldrT="[Text]"/>
      <dgm:spPr/>
      <dgm:t>
        <a:bodyPr/>
        <a:lstStyle/>
        <a:p>
          <a:r>
            <a:rPr lang="en-US" dirty="0" smtClean="0"/>
            <a:t>Dress</a:t>
          </a:r>
          <a:endParaRPr lang="en-US" dirty="0"/>
        </a:p>
      </dgm:t>
    </dgm:pt>
    <dgm:pt modelId="{512A1671-6EBD-4CEB-B83D-DB0C0D9A51CD}" type="parTrans" cxnId="{D71A65ED-DDFB-4E85-A294-B2812F710A32}">
      <dgm:prSet/>
      <dgm:spPr/>
      <dgm:t>
        <a:bodyPr/>
        <a:lstStyle/>
        <a:p>
          <a:endParaRPr lang="en-US"/>
        </a:p>
      </dgm:t>
    </dgm:pt>
    <dgm:pt modelId="{11EC9B93-7DF4-48EB-8419-393866609984}" type="sibTrans" cxnId="{D71A65ED-DDFB-4E85-A294-B2812F710A32}">
      <dgm:prSet/>
      <dgm:spPr/>
      <dgm:t>
        <a:bodyPr/>
        <a:lstStyle/>
        <a:p>
          <a:endParaRPr lang="en-US"/>
        </a:p>
      </dgm:t>
    </dgm:pt>
    <dgm:pt modelId="{BC090004-4CAF-43D9-A17D-93811BC7E323}">
      <dgm:prSet phldrT="[Text]"/>
      <dgm:spPr/>
      <dgm:t>
        <a:bodyPr/>
        <a:lstStyle/>
        <a:p>
          <a:r>
            <a:rPr lang="en-US" dirty="0" smtClean="0"/>
            <a:t>Skills</a:t>
          </a:r>
          <a:endParaRPr lang="en-US" dirty="0"/>
        </a:p>
      </dgm:t>
    </dgm:pt>
    <dgm:pt modelId="{4A7CA439-D9FA-4E95-9026-A65E20C3BCCD}" type="parTrans" cxnId="{B77A5C26-9EEB-4AD5-A5AA-637C9C18A333}">
      <dgm:prSet/>
      <dgm:spPr/>
      <dgm:t>
        <a:bodyPr/>
        <a:lstStyle/>
        <a:p>
          <a:endParaRPr lang="en-US"/>
        </a:p>
      </dgm:t>
    </dgm:pt>
    <dgm:pt modelId="{20310A6D-F9CD-4E39-BD6F-584F74B6A238}" type="sibTrans" cxnId="{B77A5C26-9EEB-4AD5-A5AA-637C9C18A333}">
      <dgm:prSet/>
      <dgm:spPr/>
      <dgm:t>
        <a:bodyPr/>
        <a:lstStyle/>
        <a:p>
          <a:endParaRPr lang="en-US"/>
        </a:p>
      </dgm:t>
    </dgm:pt>
    <dgm:pt modelId="{7942ED9C-BD4B-4F0D-A67C-F752F281ED04}">
      <dgm:prSet phldrT="[Text]"/>
      <dgm:spPr/>
      <dgm:t>
        <a:bodyPr/>
        <a:lstStyle/>
        <a:p>
          <a:r>
            <a:rPr lang="en-US" dirty="0" smtClean="0"/>
            <a:t>Political affiliation</a:t>
          </a:r>
          <a:endParaRPr lang="en-US" dirty="0"/>
        </a:p>
      </dgm:t>
    </dgm:pt>
    <dgm:pt modelId="{E0F068D0-B582-4BAE-A3D9-6F3575244609}" type="parTrans" cxnId="{E16EC8E2-B38B-4D56-A5CF-543C17641044}">
      <dgm:prSet/>
      <dgm:spPr/>
      <dgm:t>
        <a:bodyPr/>
        <a:lstStyle/>
        <a:p>
          <a:endParaRPr lang="en-US"/>
        </a:p>
      </dgm:t>
    </dgm:pt>
    <dgm:pt modelId="{7A4280AF-D732-4BB8-BCAB-2227CCBCB58D}" type="sibTrans" cxnId="{E16EC8E2-B38B-4D56-A5CF-543C17641044}">
      <dgm:prSet/>
      <dgm:spPr/>
      <dgm:t>
        <a:bodyPr/>
        <a:lstStyle/>
        <a:p>
          <a:endParaRPr lang="en-US"/>
        </a:p>
      </dgm:t>
    </dgm:pt>
    <dgm:pt modelId="{54E1892E-EF31-40B1-AEB9-9835B4DFD3AC}">
      <dgm:prSet phldrT="[Text]"/>
      <dgm:spPr/>
      <dgm:t>
        <a:bodyPr/>
        <a:lstStyle/>
        <a:p>
          <a:r>
            <a:rPr lang="en-US" dirty="0" smtClean="0"/>
            <a:t>Marital status</a:t>
          </a:r>
          <a:endParaRPr lang="en-US" dirty="0"/>
        </a:p>
      </dgm:t>
    </dgm:pt>
    <dgm:pt modelId="{38610E91-A802-4CEB-AE90-6C5DD7C77A2E}" type="parTrans" cxnId="{DCC6ADF6-A980-4DDC-A131-CA5E1C1304EF}">
      <dgm:prSet/>
      <dgm:spPr/>
      <dgm:t>
        <a:bodyPr/>
        <a:lstStyle/>
        <a:p>
          <a:endParaRPr lang="en-US"/>
        </a:p>
      </dgm:t>
    </dgm:pt>
    <dgm:pt modelId="{16B14B2E-3716-41A1-A47D-DB8A3DD6DEC7}" type="sibTrans" cxnId="{DCC6ADF6-A980-4DDC-A131-CA5E1C1304EF}">
      <dgm:prSet/>
      <dgm:spPr/>
      <dgm:t>
        <a:bodyPr/>
        <a:lstStyle/>
        <a:p>
          <a:endParaRPr lang="en-US"/>
        </a:p>
      </dgm:t>
    </dgm:pt>
    <dgm:pt modelId="{A7293925-5495-4D02-8883-F11E505C7CF6}">
      <dgm:prSet phldrT="[Text]"/>
      <dgm:spPr/>
      <dgm:t>
        <a:bodyPr/>
        <a:lstStyle/>
        <a:p>
          <a:r>
            <a:rPr lang="en-US" dirty="0" smtClean="0"/>
            <a:t>Tertiary Characteristics linked to  Personality and style.</a:t>
          </a:r>
          <a:endParaRPr lang="en-US" dirty="0"/>
        </a:p>
      </dgm:t>
    </dgm:pt>
    <dgm:pt modelId="{BA12846F-04BC-4DB1-B8C9-66FF473257CC}" type="parTrans" cxnId="{EE3A187B-F168-4DA4-8021-894B91A725F9}">
      <dgm:prSet/>
      <dgm:spPr/>
      <dgm:t>
        <a:bodyPr/>
        <a:lstStyle/>
        <a:p>
          <a:endParaRPr lang="en-US"/>
        </a:p>
      </dgm:t>
    </dgm:pt>
    <dgm:pt modelId="{F4594526-4234-47A1-8CE1-6F747DB109DC}" type="sibTrans" cxnId="{EE3A187B-F168-4DA4-8021-894B91A725F9}">
      <dgm:prSet/>
      <dgm:spPr/>
      <dgm:t>
        <a:bodyPr/>
        <a:lstStyle/>
        <a:p>
          <a:endParaRPr lang="en-US"/>
        </a:p>
      </dgm:t>
    </dgm:pt>
    <dgm:pt modelId="{145144D4-0050-421E-8601-E4E91B755C89}" type="pres">
      <dgm:prSet presAssocID="{7E98B277-2277-4FE9-9B57-3D15CE39A15A}" presName="Name0" presStyleCnt="0">
        <dgm:presLayoutVars>
          <dgm:chPref val="3"/>
          <dgm:dir/>
          <dgm:animLvl val="lvl"/>
          <dgm:resizeHandles/>
        </dgm:presLayoutVars>
      </dgm:prSet>
      <dgm:spPr/>
      <dgm:t>
        <a:bodyPr/>
        <a:lstStyle/>
        <a:p>
          <a:endParaRPr lang="en-US"/>
        </a:p>
      </dgm:t>
    </dgm:pt>
    <dgm:pt modelId="{8CD497AB-8EC3-4F18-A797-AA85BDC2C12A}" type="pres">
      <dgm:prSet presAssocID="{0EBD4AE5-50EF-44FA-9419-E8248C87BE33}" presName="horFlow" presStyleCnt="0"/>
      <dgm:spPr/>
    </dgm:pt>
    <dgm:pt modelId="{8FDE0D7E-480C-4256-A8B6-5AC47C13C2DD}" type="pres">
      <dgm:prSet presAssocID="{0EBD4AE5-50EF-44FA-9419-E8248C87BE33}" presName="bigChev" presStyleLbl="node1" presStyleIdx="0" presStyleCnt="3"/>
      <dgm:spPr/>
      <dgm:t>
        <a:bodyPr/>
        <a:lstStyle/>
        <a:p>
          <a:endParaRPr lang="en-US"/>
        </a:p>
      </dgm:t>
    </dgm:pt>
    <dgm:pt modelId="{439A4AEA-31D0-41F8-87E2-7415FDC13F1E}" type="pres">
      <dgm:prSet presAssocID="{A5254239-60AD-46D1-9FDE-595F97D3D14C}" presName="parTrans" presStyleCnt="0"/>
      <dgm:spPr/>
    </dgm:pt>
    <dgm:pt modelId="{19B547A7-5BF4-4BC1-B048-7C12E87B7D15}" type="pres">
      <dgm:prSet presAssocID="{C0122C87-0DBA-4042-A324-06A75AB16F26}" presName="node" presStyleLbl="alignAccFollowNode1" presStyleIdx="0" presStyleCnt="6">
        <dgm:presLayoutVars>
          <dgm:bulletEnabled val="1"/>
        </dgm:presLayoutVars>
      </dgm:prSet>
      <dgm:spPr/>
      <dgm:t>
        <a:bodyPr/>
        <a:lstStyle/>
        <a:p>
          <a:endParaRPr lang="en-US"/>
        </a:p>
      </dgm:t>
    </dgm:pt>
    <dgm:pt modelId="{3C8FFA17-00A2-434D-87BD-995188C357A4}" type="pres">
      <dgm:prSet presAssocID="{2CF01487-D7ED-47DB-AE6F-2902289E32B0}" presName="sibTrans" presStyleCnt="0"/>
      <dgm:spPr/>
    </dgm:pt>
    <dgm:pt modelId="{9E1DED7F-A787-482E-BFFE-71314295F1BE}" type="pres">
      <dgm:prSet presAssocID="{F983032B-D6AA-41E3-9213-8BCF3C97BAD9}" presName="node" presStyleLbl="alignAccFollowNode1" presStyleIdx="1" presStyleCnt="6">
        <dgm:presLayoutVars>
          <dgm:bulletEnabled val="1"/>
        </dgm:presLayoutVars>
      </dgm:prSet>
      <dgm:spPr/>
      <dgm:t>
        <a:bodyPr/>
        <a:lstStyle/>
        <a:p>
          <a:endParaRPr lang="en-US"/>
        </a:p>
      </dgm:t>
    </dgm:pt>
    <dgm:pt modelId="{50E9E778-57C5-4333-B187-B8AC5FDDE12C}" type="pres">
      <dgm:prSet presAssocID="{0EBD4AE5-50EF-44FA-9419-E8248C87BE33}" presName="vSp" presStyleCnt="0"/>
      <dgm:spPr/>
    </dgm:pt>
    <dgm:pt modelId="{57DBC927-239B-48B5-A66B-AC73BBB19163}" type="pres">
      <dgm:prSet presAssocID="{424D69BC-7CB8-49B0-A7CF-34672A44D43C}" presName="horFlow" presStyleCnt="0"/>
      <dgm:spPr/>
    </dgm:pt>
    <dgm:pt modelId="{0031E2EC-0CC7-414A-944D-FC65584B3C80}" type="pres">
      <dgm:prSet presAssocID="{424D69BC-7CB8-49B0-A7CF-34672A44D43C}" presName="bigChev" presStyleLbl="node1" presStyleIdx="1" presStyleCnt="3"/>
      <dgm:spPr/>
      <dgm:t>
        <a:bodyPr/>
        <a:lstStyle/>
        <a:p>
          <a:endParaRPr lang="en-US"/>
        </a:p>
      </dgm:t>
    </dgm:pt>
    <dgm:pt modelId="{0F55B7ED-BB56-4698-8FA8-FC42608A3D8C}" type="pres">
      <dgm:prSet presAssocID="{512A1671-6EBD-4CEB-B83D-DB0C0D9A51CD}" presName="parTrans" presStyleCnt="0"/>
      <dgm:spPr/>
    </dgm:pt>
    <dgm:pt modelId="{89E7E7DB-621B-40CB-A608-1A8477640CF2}" type="pres">
      <dgm:prSet presAssocID="{DAF3F7BB-1167-4ECD-B928-BAA97A4EDDE7}" presName="node" presStyleLbl="alignAccFollowNode1" presStyleIdx="2" presStyleCnt="6">
        <dgm:presLayoutVars>
          <dgm:bulletEnabled val="1"/>
        </dgm:presLayoutVars>
      </dgm:prSet>
      <dgm:spPr/>
      <dgm:t>
        <a:bodyPr/>
        <a:lstStyle/>
        <a:p>
          <a:endParaRPr lang="en-US"/>
        </a:p>
      </dgm:t>
    </dgm:pt>
    <dgm:pt modelId="{A4A2BD45-D5C8-485B-A2CF-827FD63602D6}" type="pres">
      <dgm:prSet presAssocID="{11EC9B93-7DF4-48EB-8419-393866609984}" presName="sibTrans" presStyleCnt="0"/>
      <dgm:spPr/>
    </dgm:pt>
    <dgm:pt modelId="{379A9376-F9FA-41D5-A718-05550BD7A7D9}" type="pres">
      <dgm:prSet presAssocID="{BC090004-4CAF-43D9-A17D-93811BC7E323}" presName="node" presStyleLbl="alignAccFollowNode1" presStyleIdx="3" presStyleCnt="6">
        <dgm:presLayoutVars>
          <dgm:bulletEnabled val="1"/>
        </dgm:presLayoutVars>
      </dgm:prSet>
      <dgm:spPr/>
      <dgm:t>
        <a:bodyPr/>
        <a:lstStyle/>
        <a:p>
          <a:endParaRPr lang="en-US"/>
        </a:p>
      </dgm:t>
    </dgm:pt>
    <dgm:pt modelId="{C6017AA4-B5BB-4B0B-8034-42C03AABF12C}" type="pres">
      <dgm:prSet presAssocID="{424D69BC-7CB8-49B0-A7CF-34672A44D43C}" presName="vSp" presStyleCnt="0"/>
      <dgm:spPr/>
    </dgm:pt>
    <dgm:pt modelId="{4AAA16FF-E658-4D7C-8D28-DB3EEBE71DE9}" type="pres">
      <dgm:prSet presAssocID="{7942ED9C-BD4B-4F0D-A67C-F752F281ED04}" presName="horFlow" presStyleCnt="0"/>
      <dgm:spPr/>
    </dgm:pt>
    <dgm:pt modelId="{44D1B851-869D-4FAD-B13A-8D44B8DDDEAB}" type="pres">
      <dgm:prSet presAssocID="{7942ED9C-BD4B-4F0D-A67C-F752F281ED04}" presName="bigChev" presStyleLbl="node1" presStyleIdx="2" presStyleCnt="3"/>
      <dgm:spPr/>
      <dgm:t>
        <a:bodyPr/>
        <a:lstStyle/>
        <a:p>
          <a:endParaRPr lang="en-US"/>
        </a:p>
      </dgm:t>
    </dgm:pt>
    <dgm:pt modelId="{1FD19FA9-0062-44C0-9337-F6FD115566C6}" type="pres">
      <dgm:prSet presAssocID="{38610E91-A802-4CEB-AE90-6C5DD7C77A2E}" presName="parTrans" presStyleCnt="0"/>
      <dgm:spPr/>
    </dgm:pt>
    <dgm:pt modelId="{C892046B-3589-495E-9663-93357E5DFC3E}" type="pres">
      <dgm:prSet presAssocID="{54E1892E-EF31-40B1-AEB9-9835B4DFD3AC}" presName="node" presStyleLbl="alignAccFollowNode1" presStyleIdx="4" presStyleCnt="6">
        <dgm:presLayoutVars>
          <dgm:bulletEnabled val="1"/>
        </dgm:presLayoutVars>
      </dgm:prSet>
      <dgm:spPr/>
      <dgm:t>
        <a:bodyPr/>
        <a:lstStyle/>
        <a:p>
          <a:endParaRPr lang="en-US"/>
        </a:p>
      </dgm:t>
    </dgm:pt>
    <dgm:pt modelId="{A24B7B20-658D-40C1-8215-957E57C8FF4C}" type="pres">
      <dgm:prSet presAssocID="{16B14B2E-3716-41A1-A47D-DB8A3DD6DEC7}" presName="sibTrans" presStyleCnt="0"/>
      <dgm:spPr/>
    </dgm:pt>
    <dgm:pt modelId="{391316E4-4F83-430C-8E2B-EADA5DC200B8}" type="pres">
      <dgm:prSet presAssocID="{A7293925-5495-4D02-8883-F11E505C7CF6}" presName="node" presStyleLbl="alignAccFollowNode1" presStyleIdx="5" presStyleCnt="6">
        <dgm:presLayoutVars>
          <dgm:bulletEnabled val="1"/>
        </dgm:presLayoutVars>
      </dgm:prSet>
      <dgm:spPr/>
      <dgm:t>
        <a:bodyPr/>
        <a:lstStyle/>
        <a:p>
          <a:endParaRPr lang="en-US"/>
        </a:p>
      </dgm:t>
    </dgm:pt>
  </dgm:ptLst>
  <dgm:cxnLst>
    <dgm:cxn modelId="{78EFE13E-9754-46A0-90DD-E114614A2E36}" type="presOf" srcId="{F983032B-D6AA-41E3-9213-8BCF3C97BAD9}" destId="{9E1DED7F-A787-482E-BFFE-71314295F1BE}" srcOrd="0" destOrd="0" presId="urn:microsoft.com/office/officeart/2005/8/layout/lProcess3"/>
    <dgm:cxn modelId="{89099F00-B42E-44CF-B29E-EE71BF86D626}" type="presOf" srcId="{0EBD4AE5-50EF-44FA-9419-E8248C87BE33}" destId="{8FDE0D7E-480C-4256-A8B6-5AC47C13C2DD}" srcOrd="0" destOrd="0" presId="urn:microsoft.com/office/officeart/2005/8/layout/lProcess3"/>
    <dgm:cxn modelId="{EE3A187B-F168-4DA4-8021-894B91A725F9}" srcId="{7942ED9C-BD4B-4F0D-A67C-F752F281ED04}" destId="{A7293925-5495-4D02-8883-F11E505C7CF6}" srcOrd="1" destOrd="0" parTransId="{BA12846F-04BC-4DB1-B8C9-66FF473257CC}" sibTransId="{F4594526-4234-47A1-8CE1-6F747DB109DC}"/>
    <dgm:cxn modelId="{0B502C55-C018-40B0-BF58-91F6716C0CD8}" type="presOf" srcId="{DAF3F7BB-1167-4ECD-B928-BAA97A4EDDE7}" destId="{89E7E7DB-621B-40CB-A608-1A8477640CF2}" srcOrd="0" destOrd="0" presId="urn:microsoft.com/office/officeart/2005/8/layout/lProcess3"/>
    <dgm:cxn modelId="{83E18298-4CF3-4DB6-B993-69C216092D4E}" type="presOf" srcId="{C0122C87-0DBA-4042-A324-06A75AB16F26}" destId="{19B547A7-5BF4-4BC1-B048-7C12E87B7D15}" srcOrd="0" destOrd="0" presId="urn:microsoft.com/office/officeart/2005/8/layout/lProcess3"/>
    <dgm:cxn modelId="{B77A5C26-9EEB-4AD5-A5AA-637C9C18A333}" srcId="{424D69BC-7CB8-49B0-A7CF-34672A44D43C}" destId="{BC090004-4CAF-43D9-A17D-93811BC7E323}" srcOrd="1" destOrd="0" parTransId="{4A7CA439-D9FA-4E95-9026-A65E20C3BCCD}" sibTransId="{20310A6D-F9CD-4E39-BD6F-584F74B6A238}"/>
    <dgm:cxn modelId="{E16EC8E2-B38B-4D56-A5CF-543C17641044}" srcId="{7E98B277-2277-4FE9-9B57-3D15CE39A15A}" destId="{7942ED9C-BD4B-4F0D-A67C-F752F281ED04}" srcOrd="2" destOrd="0" parTransId="{E0F068D0-B582-4BAE-A3D9-6F3575244609}" sibTransId="{7A4280AF-D732-4BB8-BCAB-2227CCBCB58D}"/>
    <dgm:cxn modelId="{4B3807C6-03C0-4805-B90A-FE6EB6BB9DCB}" type="presOf" srcId="{7E98B277-2277-4FE9-9B57-3D15CE39A15A}" destId="{145144D4-0050-421E-8601-E4E91B755C89}" srcOrd="0" destOrd="0" presId="urn:microsoft.com/office/officeart/2005/8/layout/lProcess3"/>
    <dgm:cxn modelId="{BCC960DF-5F02-49CA-AA1D-6151C4DFE01B}" type="presOf" srcId="{54E1892E-EF31-40B1-AEB9-9835B4DFD3AC}" destId="{C892046B-3589-495E-9663-93357E5DFC3E}" srcOrd="0" destOrd="0" presId="urn:microsoft.com/office/officeart/2005/8/layout/lProcess3"/>
    <dgm:cxn modelId="{F9207571-B57C-42EB-83A4-0725DF27EE86}" srcId="{7E98B277-2277-4FE9-9B57-3D15CE39A15A}" destId="{0EBD4AE5-50EF-44FA-9419-E8248C87BE33}" srcOrd="0" destOrd="0" parTransId="{947693C3-B747-4199-A897-506CC1A38AE5}" sibTransId="{CD0F4E2D-DA87-4762-9768-5962E6A223B9}"/>
    <dgm:cxn modelId="{3E8E3153-3775-4A82-A8BE-095F130A8053}" type="presOf" srcId="{7942ED9C-BD4B-4F0D-A67C-F752F281ED04}" destId="{44D1B851-869D-4FAD-B13A-8D44B8DDDEAB}" srcOrd="0" destOrd="0" presId="urn:microsoft.com/office/officeart/2005/8/layout/lProcess3"/>
    <dgm:cxn modelId="{F79C7318-9279-4BD6-A915-F7733B54C092}" srcId="{7E98B277-2277-4FE9-9B57-3D15CE39A15A}" destId="{424D69BC-7CB8-49B0-A7CF-34672A44D43C}" srcOrd="1" destOrd="0" parTransId="{6AD3EE54-43D4-4C8E-9F12-F237B5D60438}" sibTransId="{3F113934-14AC-4C17-8E38-7CA705F69ADF}"/>
    <dgm:cxn modelId="{FB678083-B95B-4CEF-AEFB-29CDC7AD5235}" srcId="{0EBD4AE5-50EF-44FA-9419-E8248C87BE33}" destId="{C0122C87-0DBA-4042-A324-06A75AB16F26}" srcOrd="0" destOrd="0" parTransId="{A5254239-60AD-46D1-9FDE-595F97D3D14C}" sibTransId="{2CF01487-D7ED-47DB-AE6F-2902289E32B0}"/>
    <dgm:cxn modelId="{4DDC26C4-5952-4931-B927-198481F2D267}" type="presOf" srcId="{A7293925-5495-4D02-8883-F11E505C7CF6}" destId="{391316E4-4F83-430C-8E2B-EADA5DC200B8}" srcOrd="0" destOrd="0" presId="urn:microsoft.com/office/officeart/2005/8/layout/lProcess3"/>
    <dgm:cxn modelId="{11964B78-B703-49F8-A781-FCC690B353A3}" type="presOf" srcId="{BC090004-4CAF-43D9-A17D-93811BC7E323}" destId="{379A9376-F9FA-41D5-A718-05550BD7A7D9}" srcOrd="0" destOrd="0" presId="urn:microsoft.com/office/officeart/2005/8/layout/lProcess3"/>
    <dgm:cxn modelId="{D71A65ED-DDFB-4E85-A294-B2812F710A32}" srcId="{424D69BC-7CB8-49B0-A7CF-34672A44D43C}" destId="{DAF3F7BB-1167-4ECD-B928-BAA97A4EDDE7}" srcOrd="0" destOrd="0" parTransId="{512A1671-6EBD-4CEB-B83D-DB0C0D9A51CD}" sibTransId="{11EC9B93-7DF4-48EB-8419-393866609984}"/>
    <dgm:cxn modelId="{6C33F53C-4D73-4829-BB4E-4624F601B12F}" type="presOf" srcId="{424D69BC-7CB8-49B0-A7CF-34672A44D43C}" destId="{0031E2EC-0CC7-414A-944D-FC65584B3C80}" srcOrd="0" destOrd="0" presId="urn:microsoft.com/office/officeart/2005/8/layout/lProcess3"/>
    <dgm:cxn modelId="{4C404136-EEB0-452F-9894-5F81907F363E}" srcId="{0EBD4AE5-50EF-44FA-9419-E8248C87BE33}" destId="{F983032B-D6AA-41E3-9213-8BCF3C97BAD9}" srcOrd="1" destOrd="0" parTransId="{AF61CC46-8CAE-40F8-90ED-5C45618F54E0}" sibTransId="{787FCCF0-C6FC-4706-B9C5-61ED8F36B8D3}"/>
    <dgm:cxn modelId="{DCC6ADF6-A980-4DDC-A131-CA5E1C1304EF}" srcId="{7942ED9C-BD4B-4F0D-A67C-F752F281ED04}" destId="{54E1892E-EF31-40B1-AEB9-9835B4DFD3AC}" srcOrd="0" destOrd="0" parTransId="{38610E91-A802-4CEB-AE90-6C5DD7C77A2E}" sibTransId="{16B14B2E-3716-41A1-A47D-DB8A3DD6DEC7}"/>
    <dgm:cxn modelId="{C5A156AD-FD7F-4D98-8A2F-1B84124C0098}" type="presParOf" srcId="{145144D4-0050-421E-8601-E4E91B755C89}" destId="{8CD497AB-8EC3-4F18-A797-AA85BDC2C12A}" srcOrd="0" destOrd="0" presId="urn:microsoft.com/office/officeart/2005/8/layout/lProcess3"/>
    <dgm:cxn modelId="{5FE8717E-1EDB-44AB-AAD7-426AEE1AC8EA}" type="presParOf" srcId="{8CD497AB-8EC3-4F18-A797-AA85BDC2C12A}" destId="{8FDE0D7E-480C-4256-A8B6-5AC47C13C2DD}" srcOrd="0" destOrd="0" presId="urn:microsoft.com/office/officeart/2005/8/layout/lProcess3"/>
    <dgm:cxn modelId="{04F97772-F5D3-4455-A6FE-50D9A75E800F}" type="presParOf" srcId="{8CD497AB-8EC3-4F18-A797-AA85BDC2C12A}" destId="{439A4AEA-31D0-41F8-87E2-7415FDC13F1E}" srcOrd="1" destOrd="0" presId="urn:microsoft.com/office/officeart/2005/8/layout/lProcess3"/>
    <dgm:cxn modelId="{4D815B8C-9D60-4717-840C-683C30D1B73B}" type="presParOf" srcId="{8CD497AB-8EC3-4F18-A797-AA85BDC2C12A}" destId="{19B547A7-5BF4-4BC1-B048-7C12E87B7D15}" srcOrd="2" destOrd="0" presId="urn:microsoft.com/office/officeart/2005/8/layout/lProcess3"/>
    <dgm:cxn modelId="{1BEFEB5C-CB7F-4E38-B0BF-CF0A006B3F1A}" type="presParOf" srcId="{8CD497AB-8EC3-4F18-A797-AA85BDC2C12A}" destId="{3C8FFA17-00A2-434D-87BD-995188C357A4}" srcOrd="3" destOrd="0" presId="urn:microsoft.com/office/officeart/2005/8/layout/lProcess3"/>
    <dgm:cxn modelId="{8708B4AD-5856-42D9-B4A8-C4A7E1C8B1FE}" type="presParOf" srcId="{8CD497AB-8EC3-4F18-A797-AA85BDC2C12A}" destId="{9E1DED7F-A787-482E-BFFE-71314295F1BE}" srcOrd="4" destOrd="0" presId="urn:microsoft.com/office/officeart/2005/8/layout/lProcess3"/>
    <dgm:cxn modelId="{85F238A4-CD2B-4FC4-9DF6-790C771C5E11}" type="presParOf" srcId="{145144D4-0050-421E-8601-E4E91B755C89}" destId="{50E9E778-57C5-4333-B187-B8AC5FDDE12C}" srcOrd="1" destOrd="0" presId="urn:microsoft.com/office/officeart/2005/8/layout/lProcess3"/>
    <dgm:cxn modelId="{86D98740-150A-4EE3-A4A5-93588ACA8376}" type="presParOf" srcId="{145144D4-0050-421E-8601-E4E91B755C89}" destId="{57DBC927-239B-48B5-A66B-AC73BBB19163}" srcOrd="2" destOrd="0" presId="urn:microsoft.com/office/officeart/2005/8/layout/lProcess3"/>
    <dgm:cxn modelId="{217B0EAC-8EE8-47EB-90A7-6BF57393D712}" type="presParOf" srcId="{57DBC927-239B-48B5-A66B-AC73BBB19163}" destId="{0031E2EC-0CC7-414A-944D-FC65584B3C80}" srcOrd="0" destOrd="0" presId="urn:microsoft.com/office/officeart/2005/8/layout/lProcess3"/>
    <dgm:cxn modelId="{4C01D37C-6F5A-4157-AF86-8D894EB673EE}" type="presParOf" srcId="{57DBC927-239B-48B5-A66B-AC73BBB19163}" destId="{0F55B7ED-BB56-4698-8FA8-FC42608A3D8C}" srcOrd="1" destOrd="0" presId="urn:microsoft.com/office/officeart/2005/8/layout/lProcess3"/>
    <dgm:cxn modelId="{1892290F-FA3A-41E2-85F2-49FDA90EAB5E}" type="presParOf" srcId="{57DBC927-239B-48B5-A66B-AC73BBB19163}" destId="{89E7E7DB-621B-40CB-A608-1A8477640CF2}" srcOrd="2" destOrd="0" presId="urn:microsoft.com/office/officeart/2005/8/layout/lProcess3"/>
    <dgm:cxn modelId="{DD1B8DD8-C32C-4B5F-B75B-74A48E2CCBFC}" type="presParOf" srcId="{57DBC927-239B-48B5-A66B-AC73BBB19163}" destId="{A4A2BD45-D5C8-485B-A2CF-827FD63602D6}" srcOrd="3" destOrd="0" presId="urn:microsoft.com/office/officeart/2005/8/layout/lProcess3"/>
    <dgm:cxn modelId="{92EAA12F-0526-4032-801B-3215867E4C6D}" type="presParOf" srcId="{57DBC927-239B-48B5-A66B-AC73BBB19163}" destId="{379A9376-F9FA-41D5-A718-05550BD7A7D9}" srcOrd="4" destOrd="0" presId="urn:microsoft.com/office/officeart/2005/8/layout/lProcess3"/>
    <dgm:cxn modelId="{A6883D61-F414-42E0-BC8F-2642C3D93B19}" type="presParOf" srcId="{145144D4-0050-421E-8601-E4E91B755C89}" destId="{C6017AA4-B5BB-4B0B-8034-42C03AABF12C}" srcOrd="3" destOrd="0" presId="urn:microsoft.com/office/officeart/2005/8/layout/lProcess3"/>
    <dgm:cxn modelId="{C5E2A149-CC4D-4D8D-9300-09302489AA5C}" type="presParOf" srcId="{145144D4-0050-421E-8601-E4E91B755C89}" destId="{4AAA16FF-E658-4D7C-8D28-DB3EEBE71DE9}" srcOrd="4" destOrd="0" presId="urn:microsoft.com/office/officeart/2005/8/layout/lProcess3"/>
    <dgm:cxn modelId="{0FD63553-FC9E-4788-87B3-0817C06CBDE0}" type="presParOf" srcId="{4AAA16FF-E658-4D7C-8D28-DB3EEBE71DE9}" destId="{44D1B851-869D-4FAD-B13A-8D44B8DDDEAB}" srcOrd="0" destOrd="0" presId="urn:microsoft.com/office/officeart/2005/8/layout/lProcess3"/>
    <dgm:cxn modelId="{6DB3D72E-07D6-42C0-BABB-84601428E567}" type="presParOf" srcId="{4AAA16FF-E658-4D7C-8D28-DB3EEBE71DE9}" destId="{1FD19FA9-0062-44C0-9337-F6FD115566C6}" srcOrd="1" destOrd="0" presId="urn:microsoft.com/office/officeart/2005/8/layout/lProcess3"/>
    <dgm:cxn modelId="{FE351552-BC14-4028-9CC7-3058D540127D}" type="presParOf" srcId="{4AAA16FF-E658-4D7C-8D28-DB3EEBE71DE9}" destId="{C892046B-3589-495E-9663-93357E5DFC3E}" srcOrd="2" destOrd="0" presId="urn:microsoft.com/office/officeart/2005/8/layout/lProcess3"/>
    <dgm:cxn modelId="{A6F7A336-831B-4425-BDB1-5C5B039820CB}" type="presParOf" srcId="{4AAA16FF-E658-4D7C-8D28-DB3EEBE71DE9}" destId="{A24B7B20-658D-40C1-8215-957E57C8FF4C}" srcOrd="3" destOrd="0" presId="urn:microsoft.com/office/officeart/2005/8/layout/lProcess3"/>
    <dgm:cxn modelId="{482CA226-E5BC-46F9-AEF4-CF008957A152}" type="presParOf" srcId="{4AAA16FF-E658-4D7C-8D28-DB3EEBE71DE9}" destId="{391316E4-4F83-430C-8E2B-EADA5DC200B8}" srcOrd="4" destOrd="0" presId="urn:microsoft.com/office/officeart/2005/8/layout/lProcess3"/>
  </dgm:cxnLst>
  <dgm:bg/>
  <dgm:whole/>
</dgm:dataModel>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C7E9A3-D766-478D-BF7C-E8B471FF4097}" type="datetimeFigureOut">
              <a:rPr lang="en-US" smtClean="0"/>
              <a:pPr/>
              <a:t>11/20/2011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6605EA-3FF8-4CF0-AD24-02261911E4D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EC85321-C293-4F2C-AA16-82F4AF5DCE07}" type="datetimeFigureOut">
              <a:rPr lang="en-US" smtClean="0"/>
              <a:pPr/>
              <a:t>11/20/2011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0C7C488-5A3B-43AC-B983-49CF90F4D1E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C85321-C293-4F2C-AA16-82F4AF5DCE07}" type="datetimeFigureOut">
              <a:rPr lang="en-US" smtClean="0"/>
              <a:pPr/>
              <a:t>11/20/2011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7C488-5A3B-43AC-B983-49CF90F4D1E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8EC85321-C293-4F2C-AA16-82F4AF5DCE07}" type="datetimeFigureOut">
              <a:rPr lang="en-US" smtClean="0"/>
              <a:pPr/>
              <a:t>11/20/2011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D0C7C488-5A3B-43AC-B983-49CF90F4D1E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EC85321-C293-4F2C-AA16-82F4AF5DCE07}" type="datetimeFigureOut">
              <a:rPr lang="en-US" smtClean="0"/>
              <a:pPr/>
              <a:t>11/20/2011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C7C488-5A3B-43AC-B983-49CF90F4D1E3}"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EC85321-C293-4F2C-AA16-82F4AF5DCE07}" type="datetimeFigureOut">
              <a:rPr lang="en-US" smtClean="0"/>
              <a:pPr/>
              <a:t>11/20/2011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0C7C488-5A3B-43AC-B983-49CF90F4D1E3}"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8EC85321-C293-4F2C-AA16-82F4AF5DCE07}" type="datetimeFigureOut">
              <a:rPr lang="en-US" smtClean="0"/>
              <a:pPr/>
              <a:t>11/20/2011</a:t>
            </a:fld>
            <a:endParaRPr lang="en-US"/>
          </a:p>
        </p:txBody>
      </p:sp>
      <p:sp>
        <p:nvSpPr>
          <p:cNvPr id="10" name="Slide Number Placeholder 9"/>
          <p:cNvSpPr>
            <a:spLocks noGrp="1"/>
          </p:cNvSpPr>
          <p:nvPr>
            <p:ph type="sldNum" sz="quarter" idx="16"/>
          </p:nvPr>
        </p:nvSpPr>
        <p:spPr/>
        <p:txBody>
          <a:bodyPr rtlCol="0"/>
          <a:lstStyle/>
          <a:p>
            <a:fld id="{D0C7C488-5A3B-43AC-B983-49CF90F4D1E3}"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8EC85321-C293-4F2C-AA16-82F4AF5DCE07}" type="datetimeFigureOut">
              <a:rPr lang="en-US" smtClean="0"/>
              <a:pPr/>
              <a:t>11/20/2011</a:t>
            </a:fld>
            <a:endParaRPr lang="en-US"/>
          </a:p>
        </p:txBody>
      </p:sp>
      <p:sp>
        <p:nvSpPr>
          <p:cNvPr id="12" name="Slide Number Placeholder 11"/>
          <p:cNvSpPr>
            <a:spLocks noGrp="1"/>
          </p:cNvSpPr>
          <p:nvPr>
            <p:ph type="sldNum" sz="quarter" idx="16"/>
          </p:nvPr>
        </p:nvSpPr>
        <p:spPr/>
        <p:txBody>
          <a:bodyPr rtlCol="0"/>
          <a:lstStyle/>
          <a:p>
            <a:fld id="{D0C7C488-5A3B-43AC-B983-49CF90F4D1E3}"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EC85321-C293-4F2C-AA16-82F4AF5DCE07}" type="datetimeFigureOut">
              <a:rPr lang="en-US" smtClean="0"/>
              <a:pPr/>
              <a:t>11/20/2011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0C7C488-5A3B-43AC-B983-49CF90F4D1E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85321-C293-4F2C-AA16-82F4AF5DCE07}" type="datetimeFigureOut">
              <a:rPr lang="en-US" smtClean="0"/>
              <a:pPr/>
              <a:t>11/20/2011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0C7C488-5A3B-43AC-B983-49CF90F4D1E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EC85321-C293-4F2C-AA16-82F4AF5DCE07}" type="datetimeFigureOut">
              <a:rPr lang="en-US" smtClean="0"/>
              <a:pPr/>
              <a:t>11/20/2011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0C7C488-5A3B-43AC-B983-49CF90F4D1E3}"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8EC85321-C293-4F2C-AA16-82F4AF5DCE07}" type="datetimeFigureOut">
              <a:rPr lang="en-US" smtClean="0"/>
              <a:pPr/>
              <a:t>11/20/2011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0C7C488-5A3B-43AC-B983-49CF90F4D1E3}"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EC85321-C293-4F2C-AA16-82F4AF5DCE07}" type="datetimeFigureOut">
              <a:rPr lang="en-US" smtClean="0"/>
              <a:pPr/>
              <a:t>11/20/2011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0C7C488-5A3B-43AC-B983-49CF90F4D1E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909" r:id="rId1"/>
    <p:sldLayoutId id="2147484910" r:id="rId2"/>
    <p:sldLayoutId id="2147484911" r:id="rId3"/>
    <p:sldLayoutId id="2147484912" r:id="rId4"/>
    <p:sldLayoutId id="2147484913" r:id="rId5"/>
    <p:sldLayoutId id="2147484914" r:id="rId6"/>
    <p:sldLayoutId id="2147484915" r:id="rId7"/>
    <p:sldLayoutId id="2147484916" r:id="rId8"/>
    <p:sldLayoutId id="2147484917" r:id="rId9"/>
    <p:sldLayoutId id="2147484918" r:id="rId10"/>
    <p:sldLayoutId id="214748491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5.jpeg"/><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8.xml"/><Relationship Id="rId1" Type="http://schemas.openxmlformats.org/officeDocument/2006/relationships/vmlDrawing" Target="../drawings/vmlDrawing2.v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8.xml"/><Relationship Id="rId1" Type="http://schemas.openxmlformats.org/officeDocument/2006/relationships/vmlDrawing" Target="../drawings/vmlDrawing3.vml"/></Relationships>
</file>

<file path=ppt/slides/_rels/slide3.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2362200"/>
          </a:xfrm>
        </p:spPr>
        <p:txBody>
          <a:bodyPr>
            <a:normAutofit/>
          </a:bodyPr>
          <a:lstStyle/>
          <a:p>
            <a:pPr algn="ctr"/>
            <a:r>
              <a:rPr lang="en-US" dirty="0" smtClean="0"/>
              <a:t>DIVERSITY AND CULTURAL </a:t>
            </a:r>
            <a:r>
              <a:rPr lang="en-US" dirty="0" smtClean="0"/>
              <a:t>SENSITIVITY</a:t>
            </a:r>
            <a:r>
              <a:rPr lang="en-US" dirty="0" smtClean="0"/>
              <a:t> </a:t>
            </a:r>
            <a:r>
              <a:rPr lang="en-US" dirty="0" smtClean="0"/>
              <a:t>IN THE WORK PLACE</a:t>
            </a:r>
            <a:r>
              <a:rPr lang="en-US" dirty="0" smtClean="0"/>
              <a:t> </a:t>
            </a:r>
            <a:endParaRPr lang="en-US" dirty="0"/>
          </a:p>
        </p:txBody>
      </p:sp>
      <p:sp>
        <p:nvSpPr>
          <p:cNvPr id="3" name="Content Placeholder 2"/>
          <p:cNvSpPr>
            <a:spLocks noGrp="1"/>
          </p:cNvSpPr>
          <p:nvPr>
            <p:ph sz="quarter" idx="1"/>
          </p:nvPr>
        </p:nvSpPr>
        <p:spPr>
          <a:xfrm>
            <a:off x="612648" y="2819400"/>
            <a:ext cx="8153400" cy="3276600"/>
          </a:xfrm>
        </p:spPr>
        <p:txBody>
          <a:bodyPr>
            <a:normAutofit/>
          </a:bodyPr>
          <a:lstStyle/>
          <a:p>
            <a:pPr algn="ctr"/>
            <a:endParaRPr lang="en-US" dirty="0" smtClean="0"/>
          </a:p>
          <a:p>
            <a:pPr algn="ctr">
              <a:buNone/>
            </a:pPr>
            <a:r>
              <a:rPr lang="en-US" dirty="0" smtClean="0"/>
              <a:t>By</a:t>
            </a:r>
          </a:p>
          <a:p>
            <a:pPr algn="ctr">
              <a:buNone/>
            </a:pPr>
            <a:r>
              <a:rPr lang="en-US" dirty="0" err="1" smtClean="0"/>
              <a:t>Zacharys</a:t>
            </a:r>
            <a:r>
              <a:rPr lang="en-US" dirty="0" smtClean="0"/>
              <a:t> Anger </a:t>
            </a:r>
            <a:r>
              <a:rPr lang="en-US" dirty="0" err="1" smtClean="0"/>
              <a:t>Gundu</a:t>
            </a:r>
            <a:r>
              <a:rPr lang="en-US" dirty="0" smtClean="0"/>
              <a:t>, PhD</a:t>
            </a:r>
          </a:p>
          <a:p>
            <a:pPr algn="ctr">
              <a:buNone/>
            </a:pPr>
            <a:r>
              <a:rPr lang="en-US" dirty="0" smtClean="0"/>
              <a:t>Dubai Leadership Summit, December,  </a:t>
            </a:r>
            <a:r>
              <a:rPr lang="en-US" dirty="0" smtClean="0"/>
              <a:t>2011</a:t>
            </a:r>
          </a:p>
          <a:p>
            <a:pPr algn="ctr"/>
            <a:endParaRPr lang="en-US" dirty="0" smtClean="0"/>
          </a:p>
          <a:p>
            <a:pPr algn="ct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0"/>
            <a:ext cx="8610600" cy="1143000"/>
          </a:xfrm>
        </p:spPr>
        <p:txBody>
          <a:bodyPr>
            <a:normAutofit fontScale="90000"/>
          </a:bodyPr>
          <a:lstStyle/>
          <a:p>
            <a:pPr algn="ctr"/>
            <a:r>
              <a:rPr lang="en-US" dirty="0" smtClean="0"/>
              <a:t>PRIMARY CHARACTERISTICS OF DIVERSITY</a:t>
            </a:r>
            <a:endParaRPr lang="en-US" dirty="0"/>
          </a:p>
        </p:txBody>
      </p:sp>
      <p:sp>
        <p:nvSpPr>
          <p:cNvPr id="6" name="Text Placeholder 5"/>
          <p:cNvSpPr>
            <a:spLocks noGrp="1"/>
          </p:cNvSpPr>
          <p:nvPr>
            <p:ph type="body" idx="2"/>
          </p:nvPr>
        </p:nvSpPr>
        <p:spPr/>
        <p:txBody>
          <a:bodyPr/>
          <a:lstStyle/>
          <a:p>
            <a:r>
              <a:rPr lang="en-US" dirty="0" smtClean="0"/>
              <a:t>These are characteristics we are born with.</a:t>
            </a:r>
            <a:endParaRPr lang="en-US" dirty="0"/>
          </a:p>
        </p:txBody>
      </p:sp>
      <p:graphicFrame>
        <p:nvGraphicFramePr>
          <p:cNvPr id="7" name="Content Placeholder 6"/>
          <p:cNvGraphicFramePr>
            <a:graphicFrameLocks noGrp="1"/>
          </p:cNvGraphicFramePr>
          <p:nvPr>
            <p:ph sz="quarter" idx="1"/>
          </p:nvPr>
        </p:nvGraphicFramePr>
        <p:xfrm>
          <a:off x="2362200" y="1752600"/>
          <a:ext cx="64008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10600" cy="1143000"/>
          </a:xfrm>
        </p:spPr>
        <p:txBody>
          <a:bodyPr>
            <a:normAutofit fontScale="90000"/>
          </a:bodyPr>
          <a:lstStyle/>
          <a:p>
            <a:pPr algn="ctr"/>
            <a:r>
              <a:rPr lang="en-US" dirty="0" smtClean="0"/>
              <a:t>SECONDARY AND TERTIARY CHARACTERISTICS OF DIVERSITY</a:t>
            </a:r>
            <a:endParaRPr lang="en-US" dirty="0"/>
          </a:p>
        </p:txBody>
      </p:sp>
      <p:sp>
        <p:nvSpPr>
          <p:cNvPr id="3" name="Text Placeholder 2"/>
          <p:cNvSpPr>
            <a:spLocks noGrp="1"/>
          </p:cNvSpPr>
          <p:nvPr>
            <p:ph type="body" idx="2"/>
          </p:nvPr>
        </p:nvSpPr>
        <p:spPr/>
        <p:txBody>
          <a:bodyPr/>
          <a:lstStyle/>
          <a:p>
            <a:r>
              <a:rPr lang="en-US" dirty="0" smtClean="0"/>
              <a:t>These are characteristics we acquire  as members of different cultural formations. </a:t>
            </a:r>
            <a:endParaRPr lang="en-US" dirty="0"/>
          </a:p>
        </p:txBody>
      </p:sp>
      <p:graphicFrame>
        <p:nvGraphicFramePr>
          <p:cNvPr id="5" name="Content Placeholder 4"/>
          <p:cNvGraphicFramePr>
            <a:graphicFrameLocks noGrp="1"/>
          </p:cNvGraphicFramePr>
          <p:nvPr>
            <p:ph sz="quarter" idx="1"/>
          </p:nvPr>
        </p:nvGraphicFramePr>
        <p:xfrm>
          <a:off x="2362200" y="1752600"/>
          <a:ext cx="64008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0"/>
            <a:ext cx="8686800" cy="1143000"/>
          </a:xfrm>
        </p:spPr>
        <p:txBody>
          <a:bodyPr>
            <a:normAutofit fontScale="90000"/>
          </a:bodyPr>
          <a:lstStyle/>
          <a:p>
            <a:pPr algn="ctr"/>
            <a:r>
              <a:rPr lang="en-US" dirty="0" smtClean="0"/>
              <a:t>WORK PLACE DIVERSITY AS A CHALLENGE</a:t>
            </a:r>
            <a:endParaRPr lang="en-US" dirty="0"/>
          </a:p>
        </p:txBody>
      </p:sp>
      <p:sp>
        <p:nvSpPr>
          <p:cNvPr id="6" name="Text Placeholder 5"/>
          <p:cNvSpPr>
            <a:spLocks noGrp="1"/>
          </p:cNvSpPr>
          <p:nvPr>
            <p:ph type="body" idx="2"/>
          </p:nvPr>
        </p:nvSpPr>
        <p:spPr/>
        <p:txBody>
          <a:bodyPr/>
          <a:lstStyle/>
          <a:p>
            <a:r>
              <a:rPr lang="en-US" dirty="0" smtClean="0"/>
              <a:t>Managing Diversity in the work place is always a nightmare. </a:t>
            </a:r>
            <a:endParaRPr lang="en-US" dirty="0"/>
          </a:p>
        </p:txBody>
      </p:sp>
      <p:sp>
        <p:nvSpPr>
          <p:cNvPr id="5" name="Content Placeholder 4"/>
          <p:cNvSpPr>
            <a:spLocks noGrp="1"/>
          </p:cNvSpPr>
          <p:nvPr>
            <p:ph sz="quarter" idx="1"/>
          </p:nvPr>
        </p:nvSpPr>
        <p:spPr/>
        <p:txBody>
          <a:bodyPr/>
          <a:lstStyle/>
          <a:p>
            <a:r>
              <a:rPr lang="en-US" dirty="0" smtClean="0"/>
              <a:t>The unqualified acceptance of people from different backgrounds in the work place is always a challenge.</a:t>
            </a:r>
          </a:p>
          <a:p>
            <a:r>
              <a:rPr lang="en-US" dirty="0" smtClean="0"/>
              <a:t>The differences we carry to the work place influence our thinking, actions, interactions and choices.</a:t>
            </a:r>
          </a:p>
          <a:p>
            <a:r>
              <a:rPr lang="en-US" dirty="0" smtClean="0"/>
              <a:t>All these can interfere with our ability to support, trust and respect each other in the teams we work.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534400" cy="1143000"/>
          </a:xfrm>
        </p:spPr>
        <p:txBody>
          <a:bodyPr>
            <a:normAutofit fontScale="90000"/>
          </a:bodyPr>
          <a:lstStyle/>
          <a:p>
            <a:pPr algn="ctr"/>
            <a:r>
              <a:rPr lang="en-US" dirty="0" smtClean="0"/>
              <a:t> CHALLENGES OF CROSS CULTURAL COMMUNICATION</a:t>
            </a:r>
            <a:endParaRPr lang="en-US" dirty="0"/>
          </a:p>
        </p:txBody>
      </p:sp>
      <p:sp>
        <p:nvSpPr>
          <p:cNvPr id="3" name="Text Placeholder 2"/>
          <p:cNvSpPr>
            <a:spLocks noGrp="1"/>
          </p:cNvSpPr>
          <p:nvPr>
            <p:ph type="body" idx="2"/>
          </p:nvPr>
        </p:nvSpPr>
        <p:spPr/>
        <p:txBody>
          <a:bodyPr/>
          <a:lstStyle/>
          <a:p>
            <a:r>
              <a:rPr lang="en-US" dirty="0" smtClean="0"/>
              <a:t>Diversity bias.</a:t>
            </a:r>
            <a:endParaRPr lang="en-US" dirty="0"/>
          </a:p>
        </p:txBody>
      </p:sp>
      <p:sp>
        <p:nvSpPr>
          <p:cNvPr id="4" name="Content Placeholder 3"/>
          <p:cNvSpPr>
            <a:spLocks noGrp="1"/>
          </p:cNvSpPr>
          <p:nvPr>
            <p:ph sz="quarter" idx="1"/>
          </p:nvPr>
        </p:nvSpPr>
        <p:spPr/>
        <p:txBody>
          <a:bodyPr>
            <a:normAutofit lnSpcReduction="10000"/>
          </a:bodyPr>
          <a:lstStyle/>
          <a:p>
            <a:r>
              <a:rPr lang="en-US" dirty="0" smtClean="0"/>
              <a:t>These are assumptions that make it difficult to accept others who are different from us. They include:</a:t>
            </a:r>
          </a:p>
          <a:p>
            <a:r>
              <a:rPr lang="en-US" dirty="0" smtClean="0"/>
              <a:t>The Assumptions of superiority.</a:t>
            </a:r>
          </a:p>
          <a:p>
            <a:pPr lvl="1"/>
            <a:r>
              <a:rPr lang="en-US" dirty="0" smtClean="0"/>
              <a:t>I am better.</a:t>
            </a:r>
          </a:p>
          <a:p>
            <a:r>
              <a:rPr lang="en-US" dirty="0" smtClean="0"/>
              <a:t>The Assumptions of correctness.</a:t>
            </a:r>
          </a:p>
          <a:p>
            <a:pPr lvl="1"/>
            <a:r>
              <a:rPr lang="en-US" dirty="0" smtClean="0"/>
              <a:t>My way is the correct way.</a:t>
            </a:r>
          </a:p>
          <a:p>
            <a:r>
              <a:rPr lang="en-US" dirty="0" smtClean="0"/>
              <a:t>The Assumptions of universality.</a:t>
            </a:r>
          </a:p>
          <a:p>
            <a:pPr lvl="1"/>
            <a:r>
              <a:rPr lang="en-US" dirty="0" smtClean="0"/>
              <a:t>We are all the same: If you are less than me, you must be sub human.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1143000"/>
          </a:xfrm>
        </p:spPr>
        <p:txBody>
          <a:bodyPr>
            <a:normAutofit fontScale="90000"/>
          </a:bodyPr>
          <a:lstStyle/>
          <a:p>
            <a:pPr algn="ctr"/>
            <a:r>
              <a:rPr lang="en-US" dirty="0" smtClean="0"/>
              <a:t> CHALLENGES OF CROSS CULTURAL COMMUNICATION</a:t>
            </a:r>
            <a:endParaRPr lang="en-US" dirty="0"/>
          </a:p>
        </p:txBody>
      </p:sp>
      <p:sp>
        <p:nvSpPr>
          <p:cNvPr id="3" name="Text Placeholder 2"/>
          <p:cNvSpPr>
            <a:spLocks noGrp="1"/>
          </p:cNvSpPr>
          <p:nvPr>
            <p:ph type="body" idx="2"/>
          </p:nvPr>
        </p:nvSpPr>
        <p:spPr/>
        <p:txBody>
          <a:bodyPr/>
          <a:lstStyle/>
          <a:p>
            <a:r>
              <a:rPr lang="en-US" dirty="0" smtClean="0"/>
              <a:t>Other barriers to accepting others.</a:t>
            </a:r>
            <a:endParaRPr lang="en-US" dirty="0"/>
          </a:p>
        </p:txBody>
      </p:sp>
      <p:sp>
        <p:nvSpPr>
          <p:cNvPr id="4" name="Content Placeholder 3"/>
          <p:cNvSpPr>
            <a:spLocks noGrp="1"/>
          </p:cNvSpPr>
          <p:nvPr>
            <p:ph sz="quarter" idx="1"/>
          </p:nvPr>
        </p:nvSpPr>
        <p:spPr>
          <a:xfrm>
            <a:off x="2362200" y="1524000"/>
            <a:ext cx="6781800" cy="5334000"/>
          </a:xfrm>
        </p:spPr>
        <p:txBody>
          <a:bodyPr/>
          <a:lstStyle/>
          <a:p>
            <a:r>
              <a:rPr lang="en-US" dirty="0" smtClean="0"/>
              <a:t>Other barriers to accepting others aside from bias include:</a:t>
            </a:r>
          </a:p>
          <a:p>
            <a:pPr lvl="1"/>
            <a:r>
              <a:rPr lang="en-US" dirty="0" smtClean="0"/>
              <a:t>Perceptions.</a:t>
            </a:r>
          </a:p>
          <a:p>
            <a:pPr lvl="2"/>
            <a:r>
              <a:rPr lang="en-US" dirty="0" smtClean="0"/>
              <a:t>Feelings based on opinions, dislikes, attitudes, beliefs and values.</a:t>
            </a:r>
          </a:p>
          <a:p>
            <a:pPr lvl="1"/>
            <a:r>
              <a:rPr lang="en-US" dirty="0" smtClean="0"/>
              <a:t>Prejudice.</a:t>
            </a:r>
          </a:p>
          <a:p>
            <a:pPr lvl="2"/>
            <a:r>
              <a:rPr lang="en-US" dirty="0" smtClean="0"/>
              <a:t>Prejudgment without sufficient knowledge.</a:t>
            </a:r>
          </a:p>
          <a:p>
            <a:pPr lvl="1"/>
            <a:r>
              <a:rPr lang="en-US" dirty="0" smtClean="0"/>
              <a:t>Stereotypes.</a:t>
            </a:r>
          </a:p>
          <a:p>
            <a:pPr lvl="2"/>
            <a:r>
              <a:rPr lang="en-US" dirty="0" smtClean="0"/>
              <a:t>Generalizations on people without  reference to individual differences.</a:t>
            </a:r>
          </a:p>
          <a:p>
            <a:pPr lvl="1"/>
            <a:r>
              <a:rPr lang="en-US" dirty="0" smtClean="0"/>
              <a:t>Discrimination .</a:t>
            </a:r>
          </a:p>
          <a:p>
            <a:pPr lvl="2"/>
            <a:r>
              <a:rPr lang="en-US" dirty="0" smtClean="0"/>
              <a:t>Denial of fair treatment.</a:t>
            </a:r>
          </a:p>
          <a:p>
            <a:pPr lvl="2"/>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CROSS CULTURAL COMMUNICATION</a:t>
            </a:r>
            <a:endParaRPr lang="en-US" dirty="0"/>
          </a:p>
        </p:txBody>
      </p:sp>
      <p:sp>
        <p:nvSpPr>
          <p:cNvPr id="3" name="Text Placeholder 2"/>
          <p:cNvSpPr>
            <a:spLocks noGrp="1"/>
          </p:cNvSpPr>
          <p:nvPr>
            <p:ph type="body" idx="2"/>
          </p:nvPr>
        </p:nvSpPr>
        <p:spPr/>
        <p:txBody>
          <a:bodyPr/>
          <a:lstStyle/>
          <a:p>
            <a:r>
              <a:rPr lang="en-US" dirty="0" smtClean="0"/>
              <a:t>Valuable tips while discussing issues like race, sexual orientation,  disabilities, religion.</a:t>
            </a:r>
          </a:p>
          <a:p>
            <a:endParaRPr lang="en-US" dirty="0"/>
          </a:p>
        </p:txBody>
      </p:sp>
      <p:sp>
        <p:nvSpPr>
          <p:cNvPr id="4" name="Content Placeholder 3"/>
          <p:cNvSpPr>
            <a:spLocks noGrp="1"/>
          </p:cNvSpPr>
          <p:nvPr>
            <p:ph sz="quarter" idx="1"/>
          </p:nvPr>
        </p:nvSpPr>
        <p:spPr/>
        <p:txBody>
          <a:bodyPr>
            <a:normAutofit lnSpcReduction="10000"/>
          </a:bodyPr>
          <a:lstStyle/>
          <a:p>
            <a:r>
              <a:rPr lang="en-US" dirty="0" smtClean="0"/>
              <a:t>Many diversity issues are sensitive so while discussing them, its good to be:</a:t>
            </a:r>
          </a:p>
          <a:p>
            <a:pPr lvl="1"/>
            <a:r>
              <a:rPr lang="en-US" dirty="0" smtClean="0"/>
              <a:t> Calm and open.</a:t>
            </a:r>
          </a:p>
          <a:p>
            <a:pPr lvl="1"/>
            <a:r>
              <a:rPr lang="en-US" dirty="0" smtClean="0"/>
              <a:t>Know the issues and emotions at stake.</a:t>
            </a:r>
          </a:p>
          <a:p>
            <a:pPr lvl="1"/>
            <a:r>
              <a:rPr lang="en-US" dirty="0" smtClean="0"/>
              <a:t>Establish rapport.</a:t>
            </a:r>
          </a:p>
          <a:p>
            <a:pPr lvl="1"/>
            <a:r>
              <a:rPr lang="en-US" dirty="0" smtClean="0"/>
              <a:t>Respect the other’s views even if you do not agree with them.</a:t>
            </a:r>
          </a:p>
          <a:p>
            <a:pPr lvl="1"/>
            <a:r>
              <a:rPr lang="en-US" dirty="0" smtClean="0"/>
              <a:t>Choose your words carefully.</a:t>
            </a:r>
          </a:p>
          <a:p>
            <a:pPr lvl="1"/>
            <a:r>
              <a:rPr lang="en-US" dirty="0" smtClean="0"/>
              <a:t>See the difference as a perspective and not a wrong.</a:t>
            </a:r>
          </a:p>
          <a:p>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smtClean="0"/>
              <a:t>THE VALUE OF DIVERSITY TO THE ORGANIZATION</a:t>
            </a:r>
            <a:endParaRPr lang="en-US" dirty="0"/>
          </a:p>
        </p:txBody>
      </p:sp>
      <p:sp>
        <p:nvSpPr>
          <p:cNvPr id="2" name="Content Placeholder 1"/>
          <p:cNvSpPr>
            <a:spLocks noGrp="1"/>
          </p:cNvSpPr>
          <p:nvPr>
            <p:ph sz="quarter" idx="1"/>
          </p:nvPr>
        </p:nvSpPr>
        <p:spPr>
          <a:xfrm>
            <a:off x="152400" y="1481328"/>
            <a:ext cx="8763000" cy="4995672"/>
          </a:xfrm>
        </p:spPr>
        <p:txBody>
          <a:bodyPr>
            <a:normAutofit lnSpcReduction="10000"/>
          </a:bodyPr>
          <a:lstStyle/>
          <a:p>
            <a:r>
              <a:rPr lang="en-US" dirty="0" smtClean="0"/>
              <a:t>Diversity awareness helps us to appreciate our differences and the potential value they bring to the work place.</a:t>
            </a:r>
          </a:p>
          <a:p>
            <a:r>
              <a:rPr lang="en-US" dirty="0" smtClean="0"/>
              <a:t>It helps us to connect to and leverage  the variety of gifts and talents people bring to the work place.</a:t>
            </a:r>
          </a:p>
          <a:p>
            <a:r>
              <a:rPr lang="en-US" dirty="0" smtClean="0"/>
              <a:t>It promotes stronger healthier  organizations( diverse ecologies are also stronger).</a:t>
            </a:r>
          </a:p>
          <a:p>
            <a:r>
              <a:rPr lang="en-US" dirty="0" smtClean="0"/>
              <a:t>Promotes creativity and greater variety of solutions to problems.</a:t>
            </a:r>
          </a:p>
          <a:p>
            <a:r>
              <a:rPr lang="en-US" dirty="0" smtClean="0"/>
              <a:t>Promotes greater productivity and competitive advantage.</a:t>
            </a:r>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lstStyle/>
          <a:p>
            <a:pPr algn="ctr"/>
            <a:r>
              <a:rPr lang="en-US" dirty="0" smtClean="0"/>
              <a:t>DIVERSITY TYPES</a:t>
            </a:r>
            <a:endParaRPr lang="en-US" dirty="0"/>
          </a:p>
        </p:txBody>
      </p:sp>
      <p:sp>
        <p:nvSpPr>
          <p:cNvPr id="15" name="Content Placeholder 14"/>
          <p:cNvSpPr>
            <a:spLocks noGrp="1"/>
          </p:cNvSpPr>
          <p:nvPr>
            <p:ph sz="quarter" idx="1"/>
          </p:nvPr>
        </p:nvSpPr>
        <p:spPr/>
        <p:txBody>
          <a:bodyPr>
            <a:normAutofit fontScale="92500" lnSpcReduction="20000"/>
          </a:bodyPr>
          <a:lstStyle/>
          <a:p>
            <a:r>
              <a:rPr lang="en-US" dirty="0" smtClean="0"/>
              <a:t>Gender.</a:t>
            </a:r>
          </a:p>
          <a:p>
            <a:r>
              <a:rPr lang="en-US" dirty="0" smtClean="0"/>
              <a:t>Age.</a:t>
            </a:r>
          </a:p>
          <a:p>
            <a:r>
              <a:rPr lang="en-US" dirty="0" smtClean="0"/>
              <a:t>Race.</a:t>
            </a:r>
          </a:p>
          <a:p>
            <a:r>
              <a:rPr lang="en-US" dirty="0" smtClean="0"/>
              <a:t>Ethnicity.</a:t>
            </a:r>
          </a:p>
          <a:p>
            <a:r>
              <a:rPr lang="en-US" dirty="0" smtClean="0"/>
              <a:t>Culture.</a:t>
            </a:r>
          </a:p>
          <a:p>
            <a:r>
              <a:rPr lang="en-US" dirty="0" smtClean="0"/>
              <a:t>Religion.</a:t>
            </a:r>
          </a:p>
          <a:p>
            <a:r>
              <a:rPr lang="en-US" dirty="0" smtClean="0"/>
              <a:t>Language.</a:t>
            </a:r>
          </a:p>
          <a:p>
            <a:r>
              <a:rPr lang="en-US" dirty="0" smtClean="0"/>
              <a:t>Disability.</a:t>
            </a:r>
          </a:p>
          <a:p>
            <a:r>
              <a:rPr lang="en-US" dirty="0" smtClean="0"/>
              <a:t>Height.</a:t>
            </a:r>
          </a:p>
          <a:p>
            <a:r>
              <a:rPr lang="en-US" dirty="0" smtClean="0"/>
              <a:t>Weight.</a:t>
            </a:r>
          </a:p>
          <a:p>
            <a:endParaRPr lang="en-US" dirty="0" smtClean="0"/>
          </a:p>
          <a:p>
            <a:endParaRPr lang="en-US" dirty="0"/>
          </a:p>
        </p:txBody>
      </p:sp>
      <p:sp>
        <p:nvSpPr>
          <p:cNvPr id="16" name="Content Placeholder 15"/>
          <p:cNvSpPr>
            <a:spLocks noGrp="1"/>
          </p:cNvSpPr>
          <p:nvPr>
            <p:ph sz="quarter" idx="2"/>
          </p:nvPr>
        </p:nvSpPr>
        <p:spPr/>
        <p:txBody>
          <a:bodyPr>
            <a:normAutofit fontScale="92500" lnSpcReduction="20000"/>
          </a:bodyPr>
          <a:lstStyle/>
          <a:p>
            <a:r>
              <a:rPr lang="en-US" dirty="0" smtClean="0"/>
              <a:t>Sexual Orientation.</a:t>
            </a:r>
          </a:p>
          <a:p>
            <a:r>
              <a:rPr lang="en-US" dirty="0" smtClean="0"/>
              <a:t>Education.</a:t>
            </a:r>
          </a:p>
          <a:p>
            <a:r>
              <a:rPr lang="en-US" dirty="0" smtClean="0"/>
              <a:t>Education.</a:t>
            </a:r>
          </a:p>
          <a:p>
            <a:r>
              <a:rPr lang="en-US" dirty="0" smtClean="0"/>
              <a:t>Dress.</a:t>
            </a:r>
          </a:p>
          <a:p>
            <a:r>
              <a:rPr lang="en-US" dirty="0" smtClean="0"/>
              <a:t>Skills.</a:t>
            </a:r>
          </a:p>
          <a:p>
            <a:r>
              <a:rPr lang="en-US" dirty="0" smtClean="0"/>
              <a:t>Union/Non Union.</a:t>
            </a:r>
          </a:p>
          <a:p>
            <a:r>
              <a:rPr lang="en-US" dirty="0" smtClean="0"/>
              <a:t>Full time/Part time.</a:t>
            </a:r>
          </a:p>
          <a:p>
            <a:r>
              <a:rPr lang="en-US" dirty="0" smtClean="0"/>
              <a:t>Marital status.</a:t>
            </a:r>
          </a:p>
          <a:p>
            <a:r>
              <a:rPr lang="en-US" dirty="0" smtClean="0"/>
              <a:t>Political Affiliation.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228600" y="0"/>
            <a:ext cx="8686800" cy="1295400"/>
          </a:xfrm>
        </p:spPr>
        <p:txBody>
          <a:bodyPr>
            <a:normAutofit fontScale="90000"/>
          </a:bodyPr>
          <a:lstStyle/>
          <a:p>
            <a:pPr algn="ctr"/>
            <a:r>
              <a:rPr lang="en-US" dirty="0" smtClean="0"/>
              <a:t>MANAGING DIVERSITY IN THE WORK PLACE</a:t>
            </a:r>
            <a:endParaRPr lang="en-US" dirty="0"/>
          </a:p>
        </p:txBody>
      </p:sp>
      <p:sp>
        <p:nvSpPr>
          <p:cNvPr id="13" name="Text Placeholder 12"/>
          <p:cNvSpPr>
            <a:spLocks noGrp="1"/>
          </p:cNvSpPr>
          <p:nvPr>
            <p:ph type="body" idx="2"/>
          </p:nvPr>
        </p:nvSpPr>
        <p:spPr/>
        <p:txBody>
          <a:bodyPr/>
          <a:lstStyle/>
          <a:p>
            <a:r>
              <a:rPr lang="en-US" dirty="0" smtClean="0"/>
              <a:t>How to manage Diversity in the work place.</a:t>
            </a:r>
            <a:endParaRPr lang="en-US" dirty="0"/>
          </a:p>
        </p:txBody>
      </p:sp>
      <p:sp>
        <p:nvSpPr>
          <p:cNvPr id="12" name="Content Placeholder 11"/>
          <p:cNvSpPr>
            <a:spLocks noGrp="1"/>
          </p:cNvSpPr>
          <p:nvPr>
            <p:ph sz="quarter" idx="1"/>
          </p:nvPr>
        </p:nvSpPr>
        <p:spPr/>
        <p:txBody>
          <a:bodyPr>
            <a:normAutofit fontScale="92500"/>
          </a:bodyPr>
          <a:lstStyle/>
          <a:p>
            <a:r>
              <a:rPr lang="en-US" dirty="0" smtClean="0"/>
              <a:t>Whatever happens, people should come first.  All, irrespective of differences  should  be treated with respect. ‘Small things’ like people’s names should be pronounced properly.</a:t>
            </a:r>
          </a:p>
          <a:p>
            <a:r>
              <a:rPr lang="en-US" dirty="0" smtClean="0"/>
              <a:t>Support social networking in the workplace (This can help reduce differences)</a:t>
            </a:r>
          </a:p>
          <a:p>
            <a:r>
              <a:rPr lang="en-US" dirty="0" smtClean="0"/>
              <a:t>Plan and implement systems  and practices  that foster respect and inclusiveness in the organization.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915400" cy="1143000"/>
          </a:xfrm>
        </p:spPr>
        <p:txBody>
          <a:bodyPr>
            <a:normAutofit fontScale="90000"/>
          </a:bodyPr>
          <a:lstStyle/>
          <a:p>
            <a:pPr algn="ctr"/>
            <a:r>
              <a:rPr lang="en-US" dirty="0" smtClean="0"/>
              <a:t>MANAGING DIVERSITY IN THE WORK </a:t>
            </a:r>
            <a:r>
              <a:rPr lang="en-US" dirty="0" smtClean="0"/>
              <a:t>PLACE(Cont)</a:t>
            </a:r>
            <a:endParaRPr lang="en-US" dirty="0"/>
          </a:p>
        </p:txBody>
      </p:sp>
      <p:sp>
        <p:nvSpPr>
          <p:cNvPr id="3" name="Text Placeholder 2"/>
          <p:cNvSpPr>
            <a:spLocks noGrp="1"/>
          </p:cNvSpPr>
          <p:nvPr>
            <p:ph type="body" idx="2"/>
          </p:nvPr>
        </p:nvSpPr>
        <p:spPr/>
        <p:txBody>
          <a:bodyPr/>
          <a:lstStyle/>
          <a:p>
            <a:r>
              <a:rPr lang="en-US" dirty="0" smtClean="0"/>
              <a:t>Key systems that can advance Diversity goals.</a:t>
            </a:r>
            <a:endParaRPr lang="en-US" dirty="0"/>
          </a:p>
        </p:txBody>
      </p:sp>
      <p:sp>
        <p:nvSpPr>
          <p:cNvPr id="4" name="Content Placeholder 3"/>
          <p:cNvSpPr>
            <a:spLocks noGrp="1"/>
          </p:cNvSpPr>
          <p:nvPr>
            <p:ph sz="quarter" idx="1"/>
          </p:nvPr>
        </p:nvSpPr>
        <p:spPr/>
        <p:txBody>
          <a:bodyPr/>
          <a:lstStyle/>
          <a:p>
            <a:r>
              <a:rPr lang="en-US" dirty="0" smtClean="0"/>
              <a:t>Recruitment and hiring.</a:t>
            </a:r>
          </a:p>
          <a:p>
            <a:r>
              <a:rPr lang="en-US" dirty="0" smtClean="0"/>
              <a:t>Performance management.</a:t>
            </a:r>
          </a:p>
          <a:p>
            <a:r>
              <a:rPr lang="en-US" dirty="0" smtClean="0"/>
              <a:t>Career development.</a:t>
            </a:r>
          </a:p>
          <a:p>
            <a:r>
              <a:rPr lang="en-US" dirty="0" smtClean="0"/>
              <a:t>Coaching and mentoring.</a:t>
            </a:r>
          </a:p>
          <a:p>
            <a:r>
              <a:rPr lang="en-US" dirty="0" smtClean="0"/>
              <a:t>Flexible work arrangements.</a:t>
            </a:r>
          </a:p>
          <a:p>
            <a:r>
              <a:rPr lang="en-US" dirty="0" smtClean="0"/>
              <a:t>Training and learning.  </a:t>
            </a:r>
          </a:p>
          <a:p>
            <a:r>
              <a:rPr lang="en-US" dirty="0" smtClean="0"/>
              <a:t>These systems can be deployed to leverage diversity in the organization.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04800" y="228600"/>
            <a:ext cx="8610600" cy="990600"/>
          </a:xfrm>
        </p:spPr>
        <p:txBody>
          <a:bodyPr>
            <a:normAutofit/>
          </a:bodyPr>
          <a:lstStyle/>
          <a:p>
            <a:pPr algn="ctr"/>
            <a:r>
              <a:rPr lang="en-US" dirty="0" smtClean="0"/>
              <a:t>DIVERSITY IS A WAY OF LIFE</a:t>
            </a:r>
            <a:endParaRPr lang="en-US" dirty="0"/>
          </a:p>
        </p:txBody>
      </p:sp>
      <p:pic>
        <p:nvPicPr>
          <p:cNvPr id="12" name="Picture 4" descr="http://1.bp.blogspot.com/_DPqxoYoH3SI/RtvLhb8qDAI/AAAAAAAAAoM/2EMp4NQWjoY/s400/n668645802_422497_3433.jpg"/>
          <p:cNvPicPr>
            <a:picLocks noGrp="1" noChangeAspect="1" noChangeArrowheads="1"/>
          </p:cNvPicPr>
          <p:nvPr>
            <p:ph sz="quarter" idx="1"/>
          </p:nvPr>
        </p:nvPicPr>
        <p:blipFill>
          <a:blip r:embed="rId3" cstate="print"/>
          <a:srcRect/>
          <a:stretch>
            <a:fillRect/>
          </a:stretch>
        </p:blipFill>
        <p:spPr bwMode="auto">
          <a:xfrm>
            <a:off x="228600" y="3505200"/>
            <a:ext cx="1676400" cy="1600200"/>
          </a:xfrm>
          <a:prstGeom prst="rect">
            <a:avLst/>
          </a:prstGeom>
          <a:noFill/>
        </p:spPr>
      </p:pic>
      <p:pic>
        <p:nvPicPr>
          <p:cNvPr id="14" name="Picture 2" descr="http://t3.gstatic.com/images?q=tbn:ANd9GcTnm0CswRnxnmoTYLkT7oCjDadgXOMjdFIrY4G-POOFRd-BIycFJg"/>
          <p:cNvPicPr>
            <a:picLocks noChangeAspect="1" noChangeArrowheads="1"/>
          </p:cNvPicPr>
          <p:nvPr/>
        </p:nvPicPr>
        <p:blipFill>
          <a:blip r:embed="rId4" cstate="print"/>
          <a:srcRect/>
          <a:stretch>
            <a:fillRect/>
          </a:stretch>
        </p:blipFill>
        <p:spPr bwMode="auto">
          <a:xfrm>
            <a:off x="7543800" y="5029200"/>
            <a:ext cx="1371600" cy="1617712"/>
          </a:xfrm>
          <a:prstGeom prst="rect">
            <a:avLst/>
          </a:prstGeom>
          <a:noFill/>
        </p:spPr>
      </p:pic>
      <p:pic>
        <p:nvPicPr>
          <p:cNvPr id="15" name="Picture 16" descr="http://t1.gstatic.com/images?q=tbn:ANd9GcQv11F7p7pogEziE0U4mSXyUJKwli4EK8YHazt_BIgH3Zo5W3gP"/>
          <p:cNvPicPr>
            <a:picLocks noChangeAspect="1" noChangeArrowheads="1"/>
          </p:cNvPicPr>
          <p:nvPr/>
        </p:nvPicPr>
        <p:blipFill>
          <a:blip r:embed="rId5" cstate="print"/>
          <a:srcRect/>
          <a:stretch>
            <a:fillRect/>
          </a:stretch>
        </p:blipFill>
        <p:spPr bwMode="auto">
          <a:xfrm>
            <a:off x="7391400" y="1828800"/>
            <a:ext cx="1600200" cy="1524000"/>
          </a:xfrm>
          <a:prstGeom prst="rect">
            <a:avLst/>
          </a:prstGeom>
          <a:noFill/>
        </p:spPr>
      </p:pic>
      <p:pic>
        <p:nvPicPr>
          <p:cNvPr id="16" name="Picture 6" descr="http://t3.gstatic.com/images?q=tbn:ANd9GcTksbjqT5NV2Xy8G8QPYFaHJsGgIk3gw1vgbmcsHsqtHPM2gaRE"/>
          <p:cNvPicPr>
            <a:picLocks noChangeAspect="1" noChangeArrowheads="1"/>
          </p:cNvPicPr>
          <p:nvPr/>
        </p:nvPicPr>
        <p:blipFill>
          <a:blip r:embed="rId6" cstate="print"/>
          <a:srcRect/>
          <a:stretch>
            <a:fillRect/>
          </a:stretch>
        </p:blipFill>
        <p:spPr bwMode="auto">
          <a:xfrm>
            <a:off x="228600" y="5181600"/>
            <a:ext cx="1600200" cy="1499369"/>
          </a:xfrm>
          <a:prstGeom prst="rect">
            <a:avLst/>
          </a:prstGeom>
          <a:noFill/>
        </p:spPr>
      </p:pic>
      <p:graphicFrame>
        <p:nvGraphicFramePr>
          <p:cNvPr id="1026" name="Object 2"/>
          <p:cNvGraphicFramePr>
            <a:graphicFrameLocks noChangeAspect="1"/>
          </p:cNvGraphicFramePr>
          <p:nvPr/>
        </p:nvGraphicFramePr>
        <p:xfrm>
          <a:off x="1828800" y="1524000"/>
          <a:ext cx="5486400" cy="5105400"/>
        </p:xfrm>
        <a:graphic>
          <a:graphicData uri="http://schemas.openxmlformats.org/presentationml/2006/ole">
            <p:oleObj spid="_x0000_s2050" name="Clip" r:id="rId7" imgW="2809440" imgH="3446280" progId="">
              <p:embed/>
            </p:oleObj>
          </a:graphicData>
        </a:graphic>
      </p:graphicFrame>
      <p:pic>
        <p:nvPicPr>
          <p:cNvPr id="8" name="Picture 5" descr="MCj01862620000[1]"/>
          <p:cNvPicPr>
            <a:picLocks noChangeAspect="1" noChangeArrowheads="1"/>
          </p:cNvPicPr>
          <p:nvPr/>
        </p:nvPicPr>
        <p:blipFill>
          <a:blip r:embed="rId8"/>
          <a:srcRect/>
          <a:stretch>
            <a:fillRect/>
          </a:stretch>
        </p:blipFill>
        <p:spPr bwMode="auto">
          <a:xfrm>
            <a:off x="228600" y="1447800"/>
            <a:ext cx="1676400" cy="1835150"/>
          </a:xfrm>
          <a:prstGeom prst="rect">
            <a:avLst/>
          </a:prstGeom>
          <a:noFill/>
          <a:ln w="9525">
            <a:noFill/>
            <a:miter lim="800000"/>
            <a:headEnd/>
            <a:tailEnd/>
          </a:ln>
        </p:spPr>
      </p:pic>
      <p:graphicFrame>
        <p:nvGraphicFramePr>
          <p:cNvPr id="544771" name="Object 3"/>
          <p:cNvGraphicFramePr>
            <a:graphicFrameLocks noChangeAspect="1"/>
          </p:cNvGraphicFramePr>
          <p:nvPr/>
        </p:nvGraphicFramePr>
        <p:xfrm>
          <a:off x="6781800" y="3352800"/>
          <a:ext cx="2362200" cy="1716087"/>
        </p:xfrm>
        <a:graphic>
          <a:graphicData uri="http://schemas.openxmlformats.org/presentationml/2006/ole">
            <p:oleObj spid="_x0000_s2051" name="Clip" r:id="rId9" imgW="1251720" imgH="1819440" progId="">
              <p:embed/>
            </p:oleObj>
          </a:graphicData>
        </a:graphic>
      </p:graphicFrame>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left)">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44771"/>
                                        </p:tgtEl>
                                        <p:attrNameLst>
                                          <p:attrName>style.visibility</p:attrName>
                                        </p:attrNameLst>
                                      </p:cBhvr>
                                      <p:to>
                                        <p:strVal val="visible"/>
                                      </p:to>
                                    </p:set>
                                    <p:animEffect transition="in" filter="wipe(left)">
                                      <p:cBhvr>
                                        <p:cTn id="12" dur="500"/>
                                        <p:tgtEl>
                                          <p:spTgt spid="544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1066800"/>
          </a:xfrm>
        </p:spPr>
        <p:txBody>
          <a:bodyPr>
            <a:normAutofit fontScale="90000"/>
          </a:bodyPr>
          <a:lstStyle/>
          <a:p>
            <a:pPr algn="ctr"/>
            <a:r>
              <a:rPr lang="en-US" dirty="0" smtClean="0"/>
              <a:t>MANAGING DIVERSITY IN THE WORK </a:t>
            </a:r>
            <a:r>
              <a:rPr lang="en-US" dirty="0" smtClean="0"/>
              <a:t>PLACE (Cont)</a:t>
            </a:r>
            <a:endParaRPr lang="en-US" dirty="0"/>
          </a:p>
        </p:txBody>
      </p:sp>
      <p:sp>
        <p:nvSpPr>
          <p:cNvPr id="3" name="Text Placeholder 2"/>
          <p:cNvSpPr>
            <a:spLocks noGrp="1"/>
          </p:cNvSpPr>
          <p:nvPr>
            <p:ph type="body" idx="2"/>
          </p:nvPr>
        </p:nvSpPr>
        <p:spPr/>
        <p:txBody>
          <a:bodyPr/>
          <a:lstStyle/>
          <a:p>
            <a:r>
              <a:rPr lang="en-US" dirty="0" smtClean="0"/>
              <a:t>Strategies for managing Diversity.</a:t>
            </a:r>
            <a:endParaRPr lang="en-US" dirty="0"/>
          </a:p>
        </p:txBody>
      </p:sp>
      <p:sp>
        <p:nvSpPr>
          <p:cNvPr id="4" name="Content Placeholder 3"/>
          <p:cNvSpPr>
            <a:spLocks noGrp="1"/>
          </p:cNvSpPr>
          <p:nvPr>
            <p:ph sz="quarter" idx="1"/>
          </p:nvPr>
        </p:nvSpPr>
        <p:spPr/>
        <p:txBody>
          <a:bodyPr>
            <a:normAutofit fontScale="92500" lnSpcReduction="20000"/>
          </a:bodyPr>
          <a:lstStyle/>
          <a:p>
            <a:r>
              <a:rPr lang="en-US" dirty="0" smtClean="0"/>
              <a:t>Build diversity into recruitment, planning strategy, decisions and partnerships.</a:t>
            </a:r>
          </a:p>
          <a:p>
            <a:r>
              <a:rPr lang="en-US" dirty="0" smtClean="0"/>
              <a:t>Identify where and to what degree local divisions should be encouraged/empowered to take the lead in expressing and managing diversity.</a:t>
            </a:r>
          </a:p>
          <a:p>
            <a:r>
              <a:rPr lang="en-US" dirty="0" smtClean="0"/>
              <a:t>Encourage cross cultural conversation and interaction.</a:t>
            </a:r>
          </a:p>
          <a:p>
            <a:r>
              <a:rPr lang="en-US" dirty="0" smtClean="0"/>
              <a:t>Aim at cross cultural balances in decision making.</a:t>
            </a:r>
          </a:p>
          <a:p>
            <a:r>
              <a:rPr lang="en-US" dirty="0" smtClean="0"/>
              <a:t>Leadership from the top.</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1143000"/>
          </a:xfrm>
        </p:spPr>
        <p:txBody>
          <a:bodyPr>
            <a:normAutofit fontScale="90000"/>
          </a:bodyPr>
          <a:lstStyle/>
          <a:p>
            <a:pPr algn="ctr"/>
            <a:r>
              <a:rPr lang="en-US" dirty="0" smtClean="0"/>
              <a:t>COST OF POOR MANAGEMENT OF DIVERSITY IN THE WORK PLACE</a:t>
            </a:r>
            <a:endParaRPr lang="en-US" dirty="0"/>
          </a:p>
        </p:txBody>
      </p:sp>
      <p:sp>
        <p:nvSpPr>
          <p:cNvPr id="3" name="Text Placeholder 2"/>
          <p:cNvSpPr>
            <a:spLocks noGrp="1"/>
          </p:cNvSpPr>
          <p:nvPr>
            <p:ph type="body" idx="2"/>
          </p:nvPr>
        </p:nvSpPr>
        <p:spPr>
          <a:xfrm>
            <a:off x="609600" y="1752600"/>
            <a:ext cx="1600200" cy="4800600"/>
          </a:xfrm>
        </p:spPr>
        <p:txBody>
          <a:bodyPr/>
          <a:lstStyle/>
          <a:p>
            <a:r>
              <a:rPr lang="en-US" dirty="0" smtClean="0"/>
              <a:t>Poor Management of diversity can be very costly to business. </a:t>
            </a:r>
            <a:endParaRPr lang="en-US" dirty="0"/>
          </a:p>
        </p:txBody>
      </p:sp>
      <p:sp>
        <p:nvSpPr>
          <p:cNvPr id="6" name="Content Placeholder 5"/>
          <p:cNvSpPr>
            <a:spLocks noGrp="1"/>
          </p:cNvSpPr>
          <p:nvPr>
            <p:ph sz="quarter" idx="1"/>
          </p:nvPr>
        </p:nvSpPr>
        <p:spPr>
          <a:xfrm>
            <a:off x="2362200" y="1524000"/>
            <a:ext cx="6629400" cy="5334000"/>
          </a:xfrm>
        </p:spPr>
        <p:txBody>
          <a:bodyPr>
            <a:normAutofit/>
          </a:bodyPr>
          <a:lstStyle/>
          <a:p>
            <a:r>
              <a:rPr lang="en-US" dirty="0" smtClean="0"/>
              <a:t>The cost of managing Diversity poorly includes:</a:t>
            </a:r>
          </a:p>
          <a:p>
            <a:pPr lvl="1"/>
            <a:r>
              <a:rPr lang="en-US" dirty="0" smtClean="0"/>
              <a:t>Complaints and legal actions.</a:t>
            </a:r>
          </a:p>
          <a:p>
            <a:pPr lvl="1"/>
            <a:r>
              <a:rPr lang="en-US" dirty="0" smtClean="0"/>
              <a:t>Low employee morale.</a:t>
            </a:r>
          </a:p>
          <a:p>
            <a:pPr lvl="1"/>
            <a:r>
              <a:rPr lang="en-US" dirty="0" smtClean="0"/>
              <a:t>Inefficiency.</a:t>
            </a:r>
          </a:p>
          <a:p>
            <a:pPr lvl="1"/>
            <a:r>
              <a:rPr lang="en-US" dirty="0" smtClean="0"/>
              <a:t>Increased tension and conflict.</a:t>
            </a:r>
          </a:p>
          <a:p>
            <a:pPr lvl="1"/>
            <a:r>
              <a:rPr lang="en-US" dirty="0" smtClean="0"/>
              <a:t>High employee turn over. </a:t>
            </a:r>
          </a:p>
          <a:p>
            <a:pPr lvl="1"/>
            <a:r>
              <a:rPr lang="en-US" dirty="0" smtClean="0"/>
              <a:t>Lost investments in recruitment and training.</a:t>
            </a:r>
          </a:p>
          <a:p>
            <a:pPr lvl="1"/>
            <a:r>
              <a:rPr lang="en-US" dirty="0" smtClean="0"/>
              <a:t>Lost time and money in managing conflicts and misunderstanding.</a:t>
            </a:r>
          </a:p>
          <a:p>
            <a:pPr lvl="1"/>
            <a:r>
              <a:rPr lang="en-US" dirty="0" smtClean="0"/>
              <a:t>High rates of absenteeism.</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DIVERSITY POLICY</a:t>
            </a:r>
            <a:endParaRPr lang="en-US" dirty="0"/>
          </a:p>
        </p:txBody>
      </p:sp>
      <p:sp>
        <p:nvSpPr>
          <p:cNvPr id="3" name="Text Placeholder 2"/>
          <p:cNvSpPr>
            <a:spLocks noGrp="1"/>
          </p:cNvSpPr>
          <p:nvPr>
            <p:ph type="body" idx="2"/>
          </p:nvPr>
        </p:nvSpPr>
        <p:spPr/>
        <p:txBody>
          <a:bodyPr/>
          <a:lstStyle/>
          <a:p>
            <a:r>
              <a:rPr lang="en-US" dirty="0" smtClean="0"/>
              <a:t>Its important for the workplace to have a Diversity Policy.</a:t>
            </a:r>
            <a:endParaRPr lang="en-US" dirty="0"/>
          </a:p>
        </p:txBody>
      </p:sp>
      <p:sp>
        <p:nvSpPr>
          <p:cNvPr id="4" name="Content Placeholder 3"/>
          <p:cNvSpPr>
            <a:spLocks noGrp="1"/>
          </p:cNvSpPr>
          <p:nvPr>
            <p:ph sz="quarter" idx="1"/>
          </p:nvPr>
        </p:nvSpPr>
        <p:spPr/>
        <p:txBody>
          <a:bodyPr/>
          <a:lstStyle/>
          <a:p>
            <a:r>
              <a:rPr lang="en-US" dirty="0" smtClean="0"/>
              <a:t>The organization’s Mission should include a statement on the value of diversity. </a:t>
            </a:r>
          </a:p>
          <a:p>
            <a:r>
              <a:rPr lang="en-US" dirty="0" smtClean="0"/>
              <a:t>Develop diversity goals for each area of the business.</a:t>
            </a:r>
          </a:p>
          <a:p>
            <a:r>
              <a:rPr lang="en-US" dirty="0" smtClean="0"/>
              <a:t>Develop strategies to show how each goal will be met.</a:t>
            </a:r>
          </a:p>
          <a:p>
            <a:r>
              <a:rPr lang="en-US" dirty="0" smtClean="0"/>
              <a:t>Clarify how you can mainstream diversity in the work place.</a:t>
            </a:r>
          </a:p>
          <a:p>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1143000"/>
          </a:xfrm>
        </p:spPr>
        <p:txBody>
          <a:bodyPr>
            <a:normAutofit fontScale="90000"/>
          </a:bodyPr>
          <a:lstStyle/>
          <a:p>
            <a:pPr algn="ctr"/>
            <a:r>
              <a:rPr lang="en-US" dirty="0" smtClean="0"/>
              <a:t>PERSONAL ACTION IN SUPPORT OF DIVERSITY</a:t>
            </a:r>
            <a:endParaRPr lang="en-US" dirty="0"/>
          </a:p>
        </p:txBody>
      </p:sp>
      <p:sp>
        <p:nvSpPr>
          <p:cNvPr id="3" name="Text Placeholder 2"/>
          <p:cNvSpPr>
            <a:spLocks noGrp="1"/>
          </p:cNvSpPr>
          <p:nvPr>
            <p:ph type="body" idx="2"/>
          </p:nvPr>
        </p:nvSpPr>
        <p:spPr/>
        <p:txBody>
          <a:bodyPr/>
          <a:lstStyle/>
          <a:p>
            <a:r>
              <a:rPr lang="en-US" dirty="0" smtClean="0"/>
              <a:t>Knowledge of  and relationship with colleagues.</a:t>
            </a:r>
            <a:endParaRPr lang="en-US" dirty="0"/>
          </a:p>
        </p:txBody>
      </p:sp>
      <p:sp>
        <p:nvSpPr>
          <p:cNvPr id="4" name="Content Placeholder 3"/>
          <p:cNvSpPr>
            <a:spLocks noGrp="1"/>
          </p:cNvSpPr>
          <p:nvPr>
            <p:ph sz="quarter" idx="1"/>
          </p:nvPr>
        </p:nvSpPr>
        <p:spPr/>
        <p:txBody>
          <a:bodyPr>
            <a:normAutofit lnSpcReduction="10000"/>
          </a:bodyPr>
          <a:lstStyle/>
          <a:p>
            <a:r>
              <a:rPr lang="en-US" dirty="0" smtClean="0"/>
              <a:t>Know your colleagues and subordinates by name.</a:t>
            </a:r>
          </a:p>
          <a:p>
            <a:r>
              <a:rPr lang="en-US" dirty="0" smtClean="0"/>
              <a:t>This fosters a climate of respect. Know how to pronounce their names correctly.</a:t>
            </a:r>
          </a:p>
          <a:p>
            <a:r>
              <a:rPr lang="en-US" dirty="0" smtClean="0"/>
              <a:t>If titles are important, use them. In Malaysia , France and Nigeria, titles are important.</a:t>
            </a:r>
          </a:p>
          <a:p>
            <a:r>
              <a:rPr lang="en-US" dirty="0" smtClean="0"/>
              <a:t>In the USA, first names are preferred and amongst the Japanese, exchange of cards are important.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1143000"/>
          </a:xfrm>
        </p:spPr>
        <p:txBody>
          <a:bodyPr>
            <a:normAutofit fontScale="90000"/>
          </a:bodyPr>
          <a:lstStyle/>
          <a:p>
            <a:pPr algn="ctr"/>
            <a:r>
              <a:rPr lang="en-US" dirty="0" smtClean="0"/>
              <a:t>PERSONAL ACTION IN SUPPORT OF </a:t>
            </a:r>
            <a:r>
              <a:rPr lang="en-US" dirty="0" smtClean="0"/>
              <a:t>DIVERSITY (Cont)</a:t>
            </a:r>
            <a:endParaRPr lang="en-US" dirty="0"/>
          </a:p>
        </p:txBody>
      </p:sp>
      <p:sp>
        <p:nvSpPr>
          <p:cNvPr id="3" name="Text Placeholder 2"/>
          <p:cNvSpPr>
            <a:spLocks noGrp="1"/>
          </p:cNvSpPr>
          <p:nvPr>
            <p:ph type="body" idx="2"/>
          </p:nvPr>
        </p:nvSpPr>
        <p:spPr/>
        <p:txBody>
          <a:bodyPr/>
          <a:lstStyle/>
          <a:p>
            <a:r>
              <a:rPr lang="en-US" dirty="0" smtClean="0"/>
              <a:t>Use of body language.</a:t>
            </a:r>
            <a:endParaRPr lang="en-US" dirty="0"/>
          </a:p>
        </p:txBody>
      </p:sp>
      <p:sp>
        <p:nvSpPr>
          <p:cNvPr id="4" name="Content Placeholder 3"/>
          <p:cNvSpPr>
            <a:spLocks noGrp="1"/>
          </p:cNvSpPr>
          <p:nvPr>
            <p:ph sz="quarter" idx="1"/>
          </p:nvPr>
        </p:nvSpPr>
        <p:spPr/>
        <p:txBody>
          <a:bodyPr>
            <a:normAutofit fontScale="85000" lnSpcReduction="20000"/>
          </a:bodyPr>
          <a:lstStyle/>
          <a:p>
            <a:r>
              <a:rPr lang="en-US" dirty="0" smtClean="0"/>
              <a:t>Be careful about the use of gestures.</a:t>
            </a:r>
          </a:p>
          <a:p>
            <a:r>
              <a:rPr lang="en-US" dirty="0" smtClean="0"/>
              <a:t>Avoid touching.</a:t>
            </a:r>
          </a:p>
          <a:p>
            <a:r>
              <a:rPr lang="en-US" dirty="0" smtClean="0"/>
              <a:t>Eating out requires special knowledge across cultures.</a:t>
            </a:r>
          </a:p>
          <a:p>
            <a:r>
              <a:rPr lang="en-US" dirty="0" smtClean="0"/>
              <a:t>Know that eye contact is interpreted differently across cultures.</a:t>
            </a:r>
          </a:p>
          <a:p>
            <a:r>
              <a:rPr lang="en-US" dirty="0" smtClean="0"/>
              <a:t>Amongst  Africans, younger people are expected to avoid eye contact with older people as a sign of respect.</a:t>
            </a:r>
          </a:p>
          <a:p>
            <a:r>
              <a:rPr lang="en-US" dirty="0" smtClean="0"/>
              <a:t>Amongst Europeans, eye contact is necessary when talking to others. It’s a sign that you have nothing to hide.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3050"/>
            <a:ext cx="8839200" cy="869950"/>
          </a:xfrm>
        </p:spPr>
        <p:txBody>
          <a:bodyPr>
            <a:normAutofit fontScale="90000"/>
          </a:bodyPr>
          <a:lstStyle/>
          <a:p>
            <a:pPr algn="ctr"/>
            <a:r>
              <a:rPr lang="en-US" dirty="0" smtClean="0"/>
              <a:t>PERSONAL ACTION IN SUPPORT OF </a:t>
            </a:r>
            <a:r>
              <a:rPr lang="en-US" dirty="0" smtClean="0"/>
              <a:t>DIVERSITY(Cont)</a:t>
            </a:r>
            <a:endParaRPr lang="en-US" dirty="0"/>
          </a:p>
        </p:txBody>
      </p:sp>
      <p:sp>
        <p:nvSpPr>
          <p:cNvPr id="3" name="Text Placeholder 2"/>
          <p:cNvSpPr>
            <a:spLocks noGrp="1"/>
          </p:cNvSpPr>
          <p:nvPr>
            <p:ph type="body" idx="2"/>
          </p:nvPr>
        </p:nvSpPr>
        <p:spPr/>
        <p:txBody>
          <a:bodyPr/>
          <a:lstStyle/>
          <a:p>
            <a:r>
              <a:rPr lang="en-US" dirty="0" smtClean="0"/>
              <a:t>Other tips.</a:t>
            </a:r>
            <a:endParaRPr lang="en-US" dirty="0"/>
          </a:p>
        </p:txBody>
      </p:sp>
      <p:sp>
        <p:nvSpPr>
          <p:cNvPr id="4" name="Content Placeholder 3"/>
          <p:cNvSpPr>
            <a:spLocks noGrp="1"/>
          </p:cNvSpPr>
          <p:nvPr>
            <p:ph sz="quarter" idx="1"/>
          </p:nvPr>
        </p:nvSpPr>
        <p:spPr/>
        <p:txBody>
          <a:bodyPr>
            <a:normAutofit fontScale="92500" lnSpcReduction="10000"/>
          </a:bodyPr>
          <a:lstStyle/>
          <a:p>
            <a:r>
              <a:rPr lang="en-US" dirty="0" smtClean="0"/>
              <a:t>Treat everybody equitably.</a:t>
            </a:r>
          </a:p>
          <a:p>
            <a:r>
              <a:rPr lang="en-US" dirty="0" smtClean="0"/>
              <a:t>Watch for signs of harassment.</a:t>
            </a:r>
          </a:p>
          <a:p>
            <a:r>
              <a:rPr lang="en-US" dirty="0" smtClean="0"/>
              <a:t>Encourage and recognize contributions of different  people</a:t>
            </a:r>
          </a:p>
          <a:p>
            <a:r>
              <a:rPr lang="en-US" dirty="0" smtClean="0"/>
              <a:t> Learn and use some of their languages.</a:t>
            </a:r>
          </a:p>
          <a:p>
            <a:r>
              <a:rPr lang="en-US" dirty="0" smtClean="0"/>
              <a:t>Give meaningful and culturally appropriate gifts/rewards.</a:t>
            </a:r>
          </a:p>
          <a:p>
            <a:r>
              <a:rPr lang="en-US" dirty="0" smtClean="0"/>
              <a:t>In other places, formal dress is the norm, in places like Singapore, long sleeve shirts are just fine.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1143000"/>
          </a:xfrm>
        </p:spPr>
        <p:txBody>
          <a:bodyPr>
            <a:normAutofit fontScale="90000"/>
          </a:bodyPr>
          <a:lstStyle/>
          <a:p>
            <a:pPr algn="ctr"/>
            <a:r>
              <a:rPr lang="en-US" dirty="0" smtClean="0"/>
              <a:t>PERSONAL ACTION IN SUPPORT OF </a:t>
            </a:r>
            <a:r>
              <a:rPr lang="en-US" dirty="0" smtClean="0"/>
              <a:t>DIVERSITY(Cont)</a:t>
            </a:r>
            <a:endParaRPr lang="en-US" dirty="0"/>
          </a:p>
        </p:txBody>
      </p:sp>
      <p:sp>
        <p:nvSpPr>
          <p:cNvPr id="3" name="Text Placeholder 2"/>
          <p:cNvSpPr>
            <a:spLocks noGrp="1"/>
          </p:cNvSpPr>
          <p:nvPr>
            <p:ph type="body" idx="2"/>
          </p:nvPr>
        </p:nvSpPr>
        <p:spPr/>
        <p:txBody>
          <a:bodyPr/>
          <a:lstStyle/>
          <a:p>
            <a:r>
              <a:rPr lang="en-US" dirty="0" smtClean="0"/>
              <a:t>Other tips.</a:t>
            </a:r>
            <a:endParaRPr lang="en-US" dirty="0"/>
          </a:p>
        </p:txBody>
      </p:sp>
      <p:sp>
        <p:nvSpPr>
          <p:cNvPr id="4" name="Content Placeholder 3"/>
          <p:cNvSpPr>
            <a:spLocks noGrp="1"/>
          </p:cNvSpPr>
          <p:nvPr>
            <p:ph sz="quarter" idx="1"/>
          </p:nvPr>
        </p:nvSpPr>
        <p:spPr/>
        <p:txBody>
          <a:bodyPr/>
          <a:lstStyle/>
          <a:p>
            <a:r>
              <a:rPr lang="en-US" dirty="0" smtClean="0"/>
              <a:t>In some cultures meals and table manners are very important in business.</a:t>
            </a:r>
          </a:p>
          <a:p>
            <a:r>
              <a:rPr lang="en-US" dirty="0" smtClean="0"/>
              <a:t>The French for example, conduct business over lunch or dinner.</a:t>
            </a:r>
          </a:p>
          <a:p>
            <a:r>
              <a:rPr lang="en-US" dirty="0" smtClean="0"/>
              <a:t>In China, a banquets and bouts of drinking are parts of business deals.</a:t>
            </a:r>
          </a:p>
          <a:p>
            <a:r>
              <a:rPr lang="en-US" dirty="0" smtClean="0"/>
              <a:t> In Africa, there is the concept of ‘African time’ that may  account for delays in appointments.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3050"/>
            <a:ext cx="8686800" cy="869950"/>
          </a:xfrm>
        </p:spPr>
        <p:txBody>
          <a:bodyPr>
            <a:normAutofit/>
          </a:bodyPr>
          <a:lstStyle/>
          <a:p>
            <a:pPr algn="ctr"/>
            <a:r>
              <a:rPr lang="en-US" dirty="0" smtClean="0"/>
              <a:t>HANDLING RELIGIOUS DIFFERENCES</a:t>
            </a:r>
            <a:endParaRPr lang="en-US" dirty="0"/>
          </a:p>
        </p:txBody>
      </p:sp>
      <p:sp>
        <p:nvSpPr>
          <p:cNvPr id="3" name="Text Placeholder 2"/>
          <p:cNvSpPr>
            <a:spLocks noGrp="1"/>
          </p:cNvSpPr>
          <p:nvPr>
            <p:ph type="body" idx="2"/>
          </p:nvPr>
        </p:nvSpPr>
        <p:spPr/>
        <p:txBody>
          <a:bodyPr/>
          <a:lstStyle/>
          <a:p>
            <a:endParaRPr lang="en-US" dirty="0"/>
          </a:p>
        </p:txBody>
      </p:sp>
      <p:sp>
        <p:nvSpPr>
          <p:cNvPr id="4" name="Content Placeholder 3"/>
          <p:cNvSpPr>
            <a:spLocks noGrp="1"/>
          </p:cNvSpPr>
          <p:nvPr>
            <p:ph sz="quarter" idx="1"/>
          </p:nvPr>
        </p:nvSpPr>
        <p:spPr>
          <a:xfrm>
            <a:off x="2743200" y="1752600"/>
            <a:ext cx="6019800" cy="4419600"/>
          </a:xfrm>
        </p:spPr>
        <p:txBody>
          <a:bodyPr>
            <a:normAutofit lnSpcReduction="10000"/>
          </a:bodyPr>
          <a:lstStyle/>
          <a:p>
            <a:r>
              <a:rPr lang="en-US" dirty="0" smtClean="0"/>
              <a:t>Religious jokes are tolerated </a:t>
            </a:r>
            <a:r>
              <a:rPr lang="en-US" dirty="0" smtClean="0"/>
              <a:t>in some religions </a:t>
            </a:r>
            <a:r>
              <a:rPr lang="en-US" dirty="0" smtClean="0"/>
              <a:t> </a:t>
            </a:r>
            <a:r>
              <a:rPr lang="en-US" dirty="0" smtClean="0"/>
              <a:t>more than </a:t>
            </a:r>
            <a:r>
              <a:rPr lang="en-US" dirty="0" smtClean="0"/>
              <a:t>others</a:t>
            </a:r>
            <a:r>
              <a:rPr lang="en-US" dirty="0" smtClean="0"/>
              <a:t>.</a:t>
            </a:r>
            <a:endParaRPr lang="en-US" dirty="0" smtClean="0"/>
          </a:p>
          <a:p>
            <a:r>
              <a:rPr lang="en-US" dirty="0" smtClean="0"/>
              <a:t>Treat religious views with respect.</a:t>
            </a:r>
          </a:p>
          <a:p>
            <a:r>
              <a:rPr lang="en-US" dirty="0" smtClean="0"/>
              <a:t>Be consistent in allowing time off for religious reasons.</a:t>
            </a:r>
          </a:p>
          <a:p>
            <a:r>
              <a:rPr lang="en-US" dirty="0" smtClean="0"/>
              <a:t>Never promote one religion over and above the other in the workplace.</a:t>
            </a:r>
          </a:p>
          <a:p>
            <a:r>
              <a:rPr lang="en-US" dirty="0" smtClean="0"/>
              <a:t>Accept religious views as personal to the individual.</a:t>
            </a:r>
            <a:endParaRPr lang="en-US" dirty="0"/>
          </a:p>
        </p:txBody>
      </p:sp>
      <p:graphicFrame>
        <p:nvGraphicFramePr>
          <p:cNvPr id="540675" name="Object 3"/>
          <p:cNvGraphicFramePr>
            <a:graphicFrameLocks noChangeAspect="1"/>
          </p:cNvGraphicFramePr>
          <p:nvPr/>
        </p:nvGraphicFramePr>
        <p:xfrm>
          <a:off x="228601" y="1524000"/>
          <a:ext cx="2514600" cy="4648200"/>
        </p:xfrm>
        <a:graphic>
          <a:graphicData uri="http://schemas.openxmlformats.org/presentationml/2006/ole">
            <p:oleObj spid="_x0000_s17410" name="Clip" r:id="rId3" imgW="1999080" imgH="223920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40675"/>
                                        </p:tgtEl>
                                        <p:attrNameLst>
                                          <p:attrName>style.visibility</p:attrName>
                                        </p:attrNameLst>
                                      </p:cBhvr>
                                      <p:to>
                                        <p:strVal val="visible"/>
                                      </p:to>
                                    </p:set>
                                    <p:animEffect transition="in" filter="wipe(left)">
                                      <p:cBhvr>
                                        <p:cTn id="7" dur="500"/>
                                        <p:tgtEl>
                                          <p:spTgt spid="5406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3050"/>
            <a:ext cx="8763000" cy="869950"/>
          </a:xfrm>
        </p:spPr>
        <p:txBody>
          <a:bodyPr/>
          <a:lstStyle/>
          <a:p>
            <a:pPr algn="ctr"/>
            <a:r>
              <a:rPr lang="en-US" dirty="0" smtClean="0"/>
              <a:t>PERSONAL COMMITTMENT</a:t>
            </a:r>
            <a:endParaRPr lang="en-US" dirty="0"/>
          </a:p>
        </p:txBody>
      </p:sp>
      <p:sp>
        <p:nvSpPr>
          <p:cNvPr id="3" name="Text Placeholder 2"/>
          <p:cNvSpPr>
            <a:spLocks noGrp="1"/>
          </p:cNvSpPr>
          <p:nvPr>
            <p:ph type="body" idx="2"/>
          </p:nvPr>
        </p:nvSpPr>
        <p:spPr/>
        <p:txBody>
          <a:bodyPr/>
          <a:lstStyle/>
          <a:p>
            <a:r>
              <a:rPr lang="en-US" dirty="0" smtClean="0"/>
              <a:t>What are you going to commit to the promotion of diversity when you return home?</a:t>
            </a:r>
            <a:endParaRPr lang="en-US" dirty="0"/>
          </a:p>
        </p:txBody>
      </p:sp>
      <p:sp>
        <p:nvSpPr>
          <p:cNvPr id="4" name="Content Placeholder 3"/>
          <p:cNvSpPr>
            <a:spLocks noGrp="1"/>
          </p:cNvSpPr>
          <p:nvPr>
            <p:ph sz="quarter" idx="1"/>
          </p:nvPr>
        </p:nvSpPr>
        <p:spPr/>
        <p:txBody>
          <a:bodyPr/>
          <a:lstStyle/>
          <a:p>
            <a:r>
              <a:rPr lang="en-US" dirty="0" smtClean="0"/>
              <a:t>?</a:t>
            </a:r>
          </a:p>
          <a:p>
            <a:r>
              <a:rPr lang="en-US" dirty="0" smtClean="0"/>
              <a:t>?</a:t>
            </a:r>
          </a:p>
          <a:p>
            <a:r>
              <a:rPr lang="en-US" dirty="0" smtClean="0"/>
              <a:t>?</a:t>
            </a:r>
          </a:p>
          <a:p>
            <a:r>
              <a:rPr lang="en-US" dirty="0" smtClean="0"/>
              <a:t>?</a:t>
            </a:r>
            <a:br>
              <a:rPr lang="en-US" dirty="0" smtClean="0"/>
            </a:br>
            <a:r>
              <a:rPr lang="en-US" dirty="0" smtClean="0"/>
              <a:t>?</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THINK AND ACT DIVERSITY</a:t>
            </a:r>
            <a:endParaRPr lang="en-US" dirty="0"/>
          </a:p>
        </p:txBody>
      </p:sp>
      <p:sp>
        <p:nvSpPr>
          <p:cNvPr id="3" name="Text Placeholder 2"/>
          <p:cNvSpPr>
            <a:spLocks noGrp="1"/>
          </p:cNvSpPr>
          <p:nvPr>
            <p:ph type="body" idx="2"/>
          </p:nvPr>
        </p:nvSpPr>
        <p:spPr/>
        <p:txBody>
          <a:bodyPr/>
          <a:lstStyle/>
          <a:p>
            <a:r>
              <a:rPr lang="en-US" dirty="0" smtClean="0"/>
              <a:t>The End and Thanks.</a:t>
            </a:r>
            <a:endParaRPr lang="en-US" dirty="0"/>
          </a:p>
        </p:txBody>
      </p:sp>
      <p:graphicFrame>
        <p:nvGraphicFramePr>
          <p:cNvPr id="44034" name="Object 2"/>
          <p:cNvGraphicFramePr>
            <a:graphicFrameLocks noChangeAspect="1"/>
          </p:cNvGraphicFramePr>
          <p:nvPr>
            <p:ph sz="quarter" idx="1"/>
          </p:nvPr>
        </p:nvGraphicFramePr>
        <p:xfrm>
          <a:off x="2438400" y="1676400"/>
          <a:ext cx="6172200" cy="4419600"/>
        </p:xfrm>
        <a:graphic>
          <a:graphicData uri="http://schemas.openxmlformats.org/presentationml/2006/ole">
            <p:oleObj spid="_x0000_s44034" name="Clip" r:id="rId3" imgW="2809440" imgH="344628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wipe(left)">
                                      <p:cBhvr>
                                        <p:cTn id="7" dur="500"/>
                                        <p:tgtEl>
                                          <p:spTgt spid="44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DIVERSITY AS A MELTING POT OR A MIXING BOWL?</a:t>
            </a:r>
            <a:endParaRPr lang="en-US" dirty="0"/>
          </a:p>
        </p:txBody>
      </p:sp>
      <p:pic>
        <p:nvPicPr>
          <p:cNvPr id="6" name="Picture 9" descr="FOOD080"/>
          <p:cNvPicPr>
            <a:picLocks noGrp="1" noChangeAspect="1" noChangeArrowheads="1"/>
          </p:cNvPicPr>
          <p:nvPr>
            <p:ph sz="quarter" idx="1"/>
          </p:nvPr>
        </p:nvPicPr>
        <p:blipFill>
          <a:blip r:embed="rId2"/>
          <a:srcRect/>
          <a:stretch>
            <a:fillRect/>
          </a:stretch>
        </p:blipFill>
        <p:spPr>
          <a:xfrm>
            <a:off x="838200" y="1752600"/>
            <a:ext cx="1963217" cy="1548079"/>
          </a:xfrm>
          <a:noFill/>
          <a:ln/>
        </p:spPr>
      </p:pic>
      <p:pic>
        <p:nvPicPr>
          <p:cNvPr id="7" name="Picture 6" descr="SALAD"/>
          <p:cNvPicPr>
            <a:picLocks noChangeAspect="1" noChangeArrowheads="1"/>
          </p:cNvPicPr>
          <p:nvPr/>
        </p:nvPicPr>
        <p:blipFill>
          <a:blip r:embed="rId3"/>
          <a:srcRect/>
          <a:stretch>
            <a:fillRect/>
          </a:stretch>
        </p:blipFill>
        <p:spPr>
          <a:xfrm>
            <a:off x="6019800" y="3733800"/>
            <a:ext cx="2505075" cy="2174875"/>
          </a:xfrm>
          <a:prstGeom prst="rect">
            <a:avLst/>
          </a:prstGeom>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763000" cy="990600"/>
          </a:xfrm>
        </p:spPr>
        <p:txBody>
          <a:bodyPr/>
          <a:lstStyle/>
          <a:p>
            <a:pPr algn="ctr"/>
            <a:r>
              <a:rPr lang="en-US" dirty="0" smtClean="0"/>
              <a:t>LEARNING OBJECTIVES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Know the dynamics of Diversity and Culture and its impact on Learning.</a:t>
            </a:r>
          </a:p>
          <a:p>
            <a:r>
              <a:rPr lang="en-US" dirty="0" smtClean="0"/>
              <a:t>Identify skills that help to open communication channels with others.</a:t>
            </a:r>
          </a:p>
          <a:p>
            <a:r>
              <a:rPr lang="en-US" dirty="0" smtClean="0"/>
              <a:t>Develop personal strategies to increase knowledge about other cultures.</a:t>
            </a:r>
          </a:p>
          <a:p>
            <a:r>
              <a:rPr lang="en-US" dirty="0" smtClean="0"/>
              <a:t>Learn to become advocates for diversity in the </a:t>
            </a:r>
            <a:r>
              <a:rPr lang="en-US" dirty="0" smtClean="0"/>
              <a:t>work place.</a:t>
            </a:r>
            <a:endParaRPr lang="en-US" dirty="0" smtClean="0"/>
          </a:p>
          <a:p>
            <a:r>
              <a:rPr lang="en-US" dirty="0" smtClean="0"/>
              <a:t>Learn how to foster an attitude of inclusion and respect in the </a:t>
            </a:r>
            <a:r>
              <a:rPr lang="en-US" dirty="0" smtClean="0"/>
              <a:t> </a:t>
            </a:r>
            <a:r>
              <a:rPr lang="en-US" dirty="0" smtClean="0"/>
              <a:t>work place</a:t>
            </a:r>
            <a:r>
              <a:rPr lang="en-US" dirty="0" smtClean="0"/>
              <a:t>.</a:t>
            </a:r>
            <a:endParaRPr lang="en-US" dirty="0" smtClean="0"/>
          </a:p>
          <a:p>
            <a:r>
              <a:rPr lang="en-US" dirty="0" smtClean="0"/>
              <a:t>Identify barriers to accepting others and how to overcome them in the </a:t>
            </a:r>
            <a:r>
              <a:rPr lang="en-US" dirty="0" smtClean="0"/>
              <a:t>work place</a:t>
            </a:r>
            <a:r>
              <a:rPr lang="en-US"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763000" cy="990600"/>
          </a:xfrm>
        </p:spPr>
        <p:txBody>
          <a:bodyPr>
            <a:normAutofit/>
          </a:bodyPr>
          <a:lstStyle/>
          <a:p>
            <a:pPr algn="ctr"/>
            <a:r>
              <a:rPr lang="en-US" dirty="0" smtClean="0"/>
              <a:t>DIVERSITY AND YOU.</a:t>
            </a:r>
            <a:endParaRPr lang="en-US" dirty="0"/>
          </a:p>
        </p:txBody>
      </p:sp>
      <p:sp>
        <p:nvSpPr>
          <p:cNvPr id="3" name="Content Placeholder 2"/>
          <p:cNvSpPr>
            <a:spLocks noGrp="1"/>
          </p:cNvSpPr>
          <p:nvPr>
            <p:ph sz="quarter" idx="1"/>
          </p:nvPr>
        </p:nvSpPr>
        <p:spPr>
          <a:xfrm>
            <a:off x="228600" y="1600200"/>
            <a:ext cx="8763000" cy="5029200"/>
          </a:xfrm>
        </p:spPr>
        <p:txBody>
          <a:bodyPr>
            <a:normAutofit/>
          </a:bodyPr>
          <a:lstStyle/>
          <a:p>
            <a:r>
              <a:rPr lang="en-US" dirty="0" smtClean="0"/>
              <a:t>Do you believe there is only one right way of doing things (or do you allow for other valid ways?)</a:t>
            </a:r>
          </a:p>
          <a:p>
            <a:r>
              <a:rPr lang="en-US" dirty="0" smtClean="0"/>
              <a:t>Do you have honest relationships with each other?</a:t>
            </a:r>
          </a:p>
          <a:p>
            <a:r>
              <a:rPr lang="en-US" dirty="0" smtClean="0"/>
              <a:t>Do you find working with people from different backgrounds irritating or rewarding?.</a:t>
            </a:r>
          </a:p>
          <a:p>
            <a:r>
              <a:rPr lang="en-US" dirty="0" smtClean="0"/>
              <a:t>Are you open to people from different cultures?.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990600"/>
          </a:xfrm>
        </p:spPr>
        <p:txBody>
          <a:bodyPr>
            <a:normAutofit/>
          </a:bodyPr>
          <a:lstStyle/>
          <a:p>
            <a:pPr algn="ctr"/>
            <a:r>
              <a:rPr lang="en-US" dirty="0" smtClean="0"/>
              <a:t>DIVERSITY AND YOU</a:t>
            </a:r>
            <a:endParaRPr lang="en-US" dirty="0"/>
          </a:p>
        </p:txBody>
      </p:sp>
      <p:sp>
        <p:nvSpPr>
          <p:cNvPr id="3" name="Content Placeholder 2"/>
          <p:cNvSpPr>
            <a:spLocks noGrp="1"/>
          </p:cNvSpPr>
          <p:nvPr>
            <p:ph sz="quarter" idx="1"/>
          </p:nvPr>
        </p:nvSpPr>
        <p:spPr/>
        <p:txBody>
          <a:bodyPr/>
          <a:lstStyle/>
          <a:p>
            <a:r>
              <a:rPr lang="en-US" dirty="0" smtClean="0"/>
              <a:t>How do you handle disrespect from others ?</a:t>
            </a:r>
          </a:p>
          <a:p>
            <a:r>
              <a:rPr lang="en-US" dirty="0" smtClean="0"/>
              <a:t>How does ethnicity, nepotism, sexism manifest around you? </a:t>
            </a:r>
          </a:p>
          <a:p>
            <a:r>
              <a:rPr lang="en-US" dirty="0" smtClean="0"/>
              <a:t>Is there  a diversity policy in place in </a:t>
            </a:r>
            <a:r>
              <a:rPr lang="en-US" dirty="0" smtClean="0"/>
              <a:t>your place of work</a:t>
            </a:r>
            <a:r>
              <a:rPr lang="en-US" dirty="0" smtClean="0"/>
              <a:t>.?</a:t>
            </a:r>
            <a:endParaRPr lang="en-US" dirty="0" smtClean="0"/>
          </a:p>
          <a:p>
            <a:r>
              <a:rPr lang="en-US" dirty="0" smtClean="0"/>
              <a:t>Are assignments and opportunities for advancement accessible to everyone in </a:t>
            </a:r>
            <a:r>
              <a:rPr lang="en-US" dirty="0" smtClean="0"/>
              <a:t>your place of work</a:t>
            </a:r>
            <a:r>
              <a:rPr lang="en-US" dirty="0" smtClean="0"/>
              <a:t>?</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THE EARTH AS A DIVERSIFIED VILLAGE</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If we were to shrink  the earth to a village of 100 people, with its existing human diversity, we will have a picture looking like this:</a:t>
            </a:r>
          </a:p>
          <a:p>
            <a:pPr lvl="1"/>
            <a:r>
              <a:rPr lang="en-US" dirty="0" smtClean="0"/>
              <a:t>57 will be Asians.</a:t>
            </a:r>
          </a:p>
          <a:p>
            <a:pPr lvl="1"/>
            <a:r>
              <a:rPr lang="en-US" dirty="0" smtClean="0"/>
              <a:t>21 Europeans.</a:t>
            </a:r>
          </a:p>
          <a:p>
            <a:pPr lvl="1"/>
            <a:r>
              <a:rPr lang="en-US" dirty="0" smtClean="0"/>
              <a:t>14 from the western hemisphere (North and South).</a:t>
            </a:r>
          </a:p>
          <a:p>
            <a:pPr lvl="1"/>
            <a:r>
              <a:rPr lang="en-US" dirty="0" smtClean="0"/>
              <a:t>8 Africans.</a:t>
            </a:r>
          </a:p>
          <a:p>
            <a:pPr lvl="1"/>
            <a:r>
              <a:rPr lang="en-US" dirty="0" smtClean="0"/>
              <a:t>52 Females.</a:t>
            </a:r>
          </a:p>
          <a:p>
            <a:pPr lvl="1"/>
            <a:r>
              <a:rPr lang="en-US" dirty="0" smtClean="0"/>
              <a:t>48 Males.</a:t>
            </a:r>
          </a:p>
          <a:p>
            <a:pPr lvl="1"/>
            <a:r>
              <a:rPr lang="en-US" dirty="0" smtClean="0"/>
              <a:t>70 Non white.</a:t>
            </a:r>
          </a:p>
          <a:p>
            <a:pPr lvl="1"/>
            <a:r>
              <a:rPr lang="en-US" dirty="0" smtClean="0"/>
              <a:t>  30 White.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THE EARTH AS A DIVERSIFIED VILLAGE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70 Non Christian.</a:t>
            </a:r>
          </a:p>
          <a:p>
            <a:r>
              <a:rPr lang="en-US" dirty="0" smtClean="0"/>
              <a:t>30 Christian.</a:t>
            </a:r>
          </a:p>
          <a:p>
            <a:r>
              <a:rPr lang="en-US" dirty="0" smtClean="0"/>
              <a:t>6 people will own 59% of the entire wealth of the earth and </a:t>
            </a:r>
            <a:r>
              <a:rPr lang="en-US" dirty="0" smtClean="0"/>
              <a:t>most</a:t>
            </a:r>
            <a:r>
              <a:rPr lang="en-US" dirty="0" smtClean="0"/>
              <a:t> </a:t>
            </a:r>
            <a:r>
              <a:rPr lang="en-US" dirty="0" smtClean="0"/>
              <a:t>of them will be in the US.</a:t>
            </a:r>
          </a:p>
          <a:p>
            <a:r>
              <a:rPr lang="en-US" dirty="0" smtClean="0"/>
              <a:t>80 will be in sub standard housing.</a:t>
            </a:r>
          </a:p>
          <a:p>
            <a:r>
              <a:rPr lang="en-US" dirty="0" smtClean="0"/>
              <a:t>70 will not be able to read.</a:t>
            </a:r>
          </a:p>
          <a:p>
            <a:r>
              <a:rPr lang="en-US" dirty="0" smtClean="0"/>
              <a:t>50 will suffer from malnutrition. </a:t>
            </a:r>
          </a:p>
          <a:p>
            <a:r>
              <a:rPr lang="en-US" dirty="0" smtClean="0"/>
              <a:t>1 will be near death.</a:t>
            </a:r>
          </a:p>
          <a:p>
            <a:r>
              <a:rPr lang="en-US" dirty="0" smtClean="0"/>
              <a:t>I will be near birth.</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DIVERSITY MEANS</a:t>
            </a:r>
            <a:endParaRPr lang="en-US" dirty="0"/>
          </a:p>
        </p:txBody>
      </p:sp>
      <p:sp>
        <p:nvSpPr>
          <p:cNvPr id="3" name="Content Placeholder 2"/>
          <p:cNvSpPr>
            <a:spLocks noGrp="1"/>
          </p:cNvSpPr>
          <p:nvPr>
            <p:ph sz="quarter" idx="1"/>
          </p:nvPr>
        </p:nvSpPr>
        <p:spPr/>
        <p:txBody>
          <a:bodyPr>
            <a:normAutofit fontScale="92500"/>
          </a:bodyPr>
          <a:lstStyle/>
          <a:p>
            <a:r>
              <a:rPr lang="en-US" dirty="0" smtClean="0"/>
              <a:t>Recognition  that each of the   different people at work is unique  in terms of talents, gifts, skills, personality traits, physical abilities,  cultural background, appearances, thoughts, feelings, beliefs  and points of view.</a:t>
            </a:r>
          </a:p>
          <a:p>
            <a:r>
              <a:rPr lang="en-US" dirty="0" smtClean="0"/>
              <a:t>Its about ‘learning from others who are not the same, about dignity, respect for all , and about creating workplace environments and practices that encourage learning from others and capture the advantage of diverse perspectives’. Cornell University.</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1256</TotalTime>
  <Words>1614</Words>
  <Application>Microsoft Office PowerPoint</Application>
  <PresentationFormat>On-screen Show (4:3)</PresentationFormat>
  <Paragraphs>208</Paragraphs>
  <Slides>29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Median</vt:lpstr>
      <vt:lpstr>Clip</vt:lpstr>
      <vt:lpstr>DIVERSITY AND CULTURAL SENSITIVITY IN THE WORK PLACE </vt:lpstr>
      <vt:lpstr>DIVERSITY IS A WAY OF LIFE</vt:lpstr>
      <vt:lpstr>DIVERSITY AS A MELTING POT OR A MIXING BOWL?</vt:lpstr>
      <vt:lpstr>LEARNING OBJECTIVES</vt:lpstr>
      <vt:lpstr>DIVERSITY AND YOU.</vt:lpstr>
      <vt:lpstr>DIVERSITY AND YOU</vt:lpstr>
      <vt:lpstr>THE EARTH AS A DIVERSIFIED VILLAGE</vt:lpstr>
      <vt:lpstr>THE EARTH AS A DIVERSIFIED VILLAGE</vt:lpstr>
      <vt:lpstr>WHAT DIVERSITY MEANS</vt:lpstr>
      <vt:lpstr>PRIMARY CHARACTERISTICS OF DIVERSITY</vt:lpstr>
      <vt:lpstr>SECONDARY AND TERTIARY CHARACTERISTICS OF DIVERSITY</vt:lpstr>
      <vt:lpstr>WORK PLACE DIVERSITY AS A CHALLENGE</vt:lpstr>
      <vt:lpstr> CHALLENGES OF CROSS CULTURAL COMMUNICATION</vt:lpstr>
      <vt:lpstr> CHALLENGES OF CROSS CULTURAL COMMUNICATION</vt:lpstr>
      <vt:lpstr>CROSS CULTURAL COMMUNICATION</vt:lpstr>
      <vt:lpstr>THE VALUE OF DIVERSITY TO THE ORGANIZATION</vt:lpstr>
      <vt:lpstr>DIVERSITY TYPES</vt:lpstr>
      <vt:lpstr>MANAGING DIVERSITY IN THE WORK PLACE</vt:lpstr>
      <vt:lpstr>MANAGING DIVERSITY IN THE WORK PLACE(Cont)</vt:lpstr>
      <vt:lpstr>MANAGING DIVERSITY IN THE WORK PLACE (Cont)</vt:lpstr>
      <vt:lpstr>COST OF POOR MANAGEMENT OF DIVERSITY IN THE WORK PLACE</vt:lpstr>
      <vt:lpstr>DIVERSITY POLICY</vt:lpstr>
      <vt:lpstr>PERSONAL ACTION IN SUPPORT OF DIVERSITY</vt:lpstr>
      <vt:lpstr>PERSONAL ACTION IN SUPPORT OF DIVERSITY (Cont)</vt:lpstr>
      <vt:lpstr>PERSONAL ACTION IN SUPPORT OF DIVERSITY(Cont)</vt:lpstr>
      <vt:lpstr>PERSONAL ACTION IN SUPPORT OF DIVERSITY(Cont)</vt:lpstr>
      <vt:lpstr>HANDLING RELIGIOUS DIFFERENCES</vt:lpstr>
      <vt:lpstr>PERSONAL COMMITTMENT</vt:lpstr>
      <vt:lpstr>THINK AND ACT DIVERSITY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Dr Gundu</cp:lastModifiedBy>
  <cp:revision>121</cp:revision>
  <dcterms:created xsi:type="dcterms:W3CDTF">2011-07-11T11:51:20Z</dcterms:created>
  <dcterms:modified xsi:type="dcterms:W3CDTF">2011-11-20T11:55:09Z</dcterms:modified>
</cp:coreProperties>
</file>