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3" r:id="rId7"/>
    <p:sldId id="264" r:id="rId8"/>
    <p:sldId id="265" r:id="rId9"/>
    <p:sldId id="266" r:id="rId10"/>
    <p:sldId id="267" r:id="rId11"/>
    <p:sldId id="268" r:id="rId12"/>
    <p:sldId id="272" r:id="rId13"/>
    <p:sldId id="274" r:id="rId14"/>
    <p:sldId id="275" r:id="rId15"/>
    <p:sldId id="276" r:id="rId16"/>
    <p:sldId id="277" r:id="rId17"/>
    <p:sldId id="278" r:id="rId18"/>
    <p:sldId id="279" r:id="rId19"/>
    <p:sldId id="280" r:id="rId20"/>
    <p:sldId id="281" r:id="rId21"/>
    <p:sldId id="289" r:id="rId22"/>
    <p:sldId id="291" r:id="rId23"/>
    <p:sldId id="293" r:id="rId24"/>
    <p:sldId id="282" r:id="rId25"/>
    <p:sldId id="283" r:id="rId26"/>
    <p:sldId id="285" r:id="rId27"/>
    <p:sldId id="286" r:id="rId28"/>
    <p:sldId id="287" r:id="rId29"/>
    <p:sldId id="288"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708" autoAdjust="0"/>
    <p:restoredTop sz="94624" autoAdjust="0"/>
  </p:normalViewPr>
  <p:slideViewPr>
    <p:cSldViewPr>
      <p:cViewPr>
        <p:scale>
          <a:sx n="70" d="100"/>
          <a:sy n="70" d="100"/>
        </p:scale>
        <p:origin x="-129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C843CEC-ABD6-4EC9-9FA4-9594D8A44B2B}" type="datetimeFigureOut">
              <a:rPr lang="en-US" smtClean="0"/>
              <a:pPr/>
              <a:t>11/20/2011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6792B6-67E4-4D42-B285-CCA0C0ED46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6792B6-67E4-4D42-B285-CCA0C0ED46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6792B6-67E4-4D42-B285-CCA0C0ED46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6792B6-67E4-4D42-B285-CCA0C0ED463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6792B6-67E4-4D42-B285-CCA0C0ED463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6792B6-67E4-4D42-B285-CCA0C0ED463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6792B6-67E4-4D42-B285-CCA0C0ED46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6792B6-67E4-4D42-B285-CCA0C0ED463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C843CEC-ABD6-4EC9-9FA4-9594D8A44B2B}" type="datetimeFigureOut">
              <a:rPr lang="en-US" smtClean="0"/>
              <a:pPr/>
              <a:t>11/20/2011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56792B6-67E4-4D42-B285-CCA0C0ED46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C843CEC-ABD6-4EC9-9FA4-9594D8A44B2B}" type="datetimeFigureOut">
              <a:rPr lang="en-US" smtClean="0"/>
              <a:pPr/>
              <a:t>11/20/2011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6792B6-67E4-4D42-B285-CCA0C0ED46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843CEC-ABD6-4EC9-9FA4-9594D8A44B2B}" type="datetimeFigureOut">
              <a:rPr lang="en-US" smtClean="0"/>
              <a:pPr/>
              <a:t>11/20/2011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6792B6-67E4-4D42-B285-CCA0C0ED463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C843CEC-ABD6-4EC9-9FA4-9594D8A44B2B}" type="datetimeFigureOut">
              <a:rPr lang="en-US" smtClean="0"/>
              <a:pPr/>
              <a:t>11/20/2011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6792B6-67E4-4D42-B285-CCA0C0ED46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MANAGING ORGANIZATIONAL POLITICS</a:t>
            </a:r>
            <a:endParaRPr lang="en-US" dirty="0"/>
          </a:p>
        </p:txBody>
      </p:sp>
      <p:sp>
        <p:nvSpPr>
          <p:cNvPr id="3" name="Subtitle 2"/>
          <p:cNvSpPr>
            <a:spLocks noGrp="1"/>
          </p:cNvSpPr>
          <p:nvPr>
            <p:ph type="subTitle" idx="1"/>
          </p:nvPr>
        </p:nvSpPr>
        <p:spPr/>
        <p:txBody>
          <a:bodyPr>
            <a:normAutofit fontScale="92500" lnSpcReduction="20000"/>
          </a:bodyPr>
          <a:lstStyle/>
          <a:p>
            <a:r>
              <a:rPr lang="en-US" smtClean="0"/>
              <a:t>By </a:t>
            </a:r>
          </a:p>
          <a:p>
            <a:r>
              <a:rPr lang="en-US" smtClean="0"/>
              <a:t>Zacharys Anger Gundu, PhD</a:t>
            </a:r>
          </a:p>
          <a:p>
            <a:r>
              <a:rPr lang="en-US" smtClean="0"/>
              <a:t>Dubai Leadership Summit, December, 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UP SIDE OF ORGANIZATIONAL POLITICS</a:t>
            </a:r>
            <a:endParaRPr lang="en-US" dirty="0"/>
          </a:p>
        </p:txBody>
      </p:sp>
      <p:sp>
        <p:nvSpPr>
          <p:cNvPr id="3" name="Text Placeholder 2"/>
          <p:cNvSpPr>
            <a:spLocks noGrp="1"/>
          </p:cNvSpPr>
          <p:nvPr>
            <p:ph type="body" idx="1"/>
          </p:nvPr>
        </p:nvSpPr>
        <p:spPr/>
        <p:txBody>
          <a:bodyPr>
            <a:normAutofit fontScale="92500"/>
          </a:bodyPr>
          <a:lstStyle/>
          <a:p>
            <a:r>
              <a:rPr lang="en-US" dirty="0" smtClean="0"/>
              <a:t>What organizational politics could mean to you.</a:t>
            </a:r>
            <a:endParaRPr lang="en-US" dirty="0"/>
          </a:p>
        </p:txBody>
      </p:sp>
      <p:sp>
        <p:nvSpPr>
          <p:cNvPr id="4" name="Text Placeholder 3"/>
          <p:cNvSpPr>
            <a:spLocks noGrp="1"/>
          </p:cNvSpPr>
          <p:nvPr>
            <p:ph type="body" sz="half" idx="3"/>
          </p:nvPr>
        </p:nvSpPr>
        <p:spPr/>
        <p:txBody>
          <a:bodyPr/>
          <a:lstStyle/>
          <a:p>
            <a:r>
              <a:rPr lang="en-US" dirty="0" smtClean="0"/>
              <a:t>The run for the top</a:t>
            </a:r>
            <a:endParaRPr lang="en-US" dirty="0"/>
          </a:p>
        </p:txBody>
      </p:sp>
      <p:sp>
        <p:nvSpPr>
          <p:cNvPr id="5" name="Content Placeholder 4"/>
          <p:cNvSpPr>
            <a:spLocks noGrp="1"/>
          </p:cNvSpPr>
          <p:nvPr>
            <p:ph sz="quarter" idx="2"/>
          </p:nvPr>
        </p:nvSpPr>
        <p:spPr/>
        <p:txBody>
          <a:bodyPr>
            <a:normAutofit fontScale="92500" lnSpcReduction="20000"/>
          </a:bodyPr>
          <a:lstStyle/>
          <a:p>
            <a:r>
              <a:rPr lang="en-US" dirty="0" smtClean="0"/>
              <a:t>Necessary for career success.</a:t>
            </a:r>
          </a:p>
          <a:p>
            <a:r>
              <a:rPr lang="en-US" dirty="0" smtClean="0"/>
              <a:t>Recognition of   talents.</a:t>
            </a:r>
          </a:p>
          <a:p>
            <a:r>
              <a:rPr lang="en-US" dirty="0" smtClean="0"/>
              <a:t>Enhance leadership.</a:t>
            </a:r>
          </a:p>
          <a:p>
            <a:r>
              <a:rPr lang="en-US" dirty="0" smtClean="0"/>
              <a:t>Promote change.</a:t>
            </a:r>
          </a:p>
          <a:p>
            <a:r>
              <a:rPr lang="en-US" dirty="0" smtClean="0"/>
              <a:t>Causes realignment and power shift.</a:t>
            </a:r>
          </a:p>
          <a:p>
            <a:r>
              <a:rPr lang="en-US" dirty="0" smtClean="0"/>
              <a:t>Influence on decisions.</a:t>
            </a:r>
          </a:p>
          <a:p>
            <a:r>
              <a:rPr lang="en-US" dirty="0" smtClean="0"/>
              <a:t>Use of power and control of people to achieve organizational goals.</a:t>
            </a:r>
          </a:p>
          <a:p>
            <a:r>
              <a:rPr lang="en-US" dirty="0" smtClean="0"/>
              <a:t>Promotes debate.</a:t>
            </a:r>
          </a:p>
          <a:p>
            <a:endParaRPr lang="en-US" dirty="0" smtClean="0"/>
          </a:p>
        </p:txBody>
      </p:sp>
      <p:pic>
        <p:nvPicPr>
          <p:cNvPr id="11" name="Picture 5" descr="C:\Users\Dr Gundu\AppData\Local\Microsoft\Windows\Temporary Internet Files\Content.IE5\CMS5FIQU\MC900295359[1].wmf"/>
          <p:cNvPicPr>
            <a:picLocks noGrp="1" noChangeAspect="1" noChangeArrowheads="1"/>
          </p:cNvPicPr>
          <p:nvPr>
            <p:ph sz="quarter" idx="4"/>
          </p:nvPr>
        </p:nvPicPr>
        <p:blipFill>
          <a:blip r:embed="rId2"/>
          <a:srcRect/>
          <a:stretch>
            <a:fillRect/>
          </a:stretch>
        </p:blipFill>
        <p:spPr bwMode="auto">
          <a:xfrm>
            <a:off x="4495800" y="1447800"/>
            <a:ext cx="4267200" cy="3962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DOWN SIDE OF ORGANIZATIONAL POLITICS</a:t>
            </a:r>
            <a:endParaRPr lang="en-US" dirty="0"/>
          </a:p>
        </p:txBody>
      </p:sp>
      <p:sp>
        <p:nvSpPr>
          <p:cNvPr id="3" name="Text Placeholder 2"/>
          <p:cNvSpPr>
            <a:spLocks noGrp="1"/>
          </p:cNvSpPr>
          <p:nvPr>
            <p:ph type="body" idx="1"/>
          </p:nvPr>
        </p:nvSpPr>
        <p:spPr/>
        <p:txBody>
          <a:bodyPr>
            <a:normAutofit lnSpcReduction="10000"/>
          </a:bodyPr>
          <a:lstStyle/>
          <a:p>
            <a:r>
              <a:rPr lang="en-US" dirty="0" smtClean="0"/>
              <a:t>The Organization and its members can loose out.</a:t>
            </a:r>
            <a:endParaRPr lang="en-US" dirty="0"/>
          </a:p>
        </p:txBody>
      </p:sp>
      <p:sp>
        <p:nvSpPr>
          <p:cNvPr id="4" name="Text Placeholder 3"/>
          <p:cNvSpPr>
            <a:spLocks noGrp="1"/>
          </p:cNvSpPr>
          <p:nvPr>
            <p:ph type="body" sz="half" idx="3"/>
          </p:nvPr>
        </p:nvSpPr>
        <p:spPr/>
        <p:txBody>
          <a:bodyPr>
            <a:normAutofit lnSpcReduction="10000"/>
          </a:bodyPr>
          <a:lstStyle/>
          <a:p>
            <a:pPr algn="ctr"/>
            <a:r>
              <a:rPr lang="en-US" dirty="0" smtClean="0"/>
              <a:t>Defeat and Loss can Result</a:t>
            </a:r>
            <a:endParaRPr lang="en-US" dirty="0"/>
          </a:p>
        </p:txBody>
      </p:sp>
      <p:sp>
        <p:nvSpPr>
          <p:cNvPr id="5" name="Content Placeholder 4"/>
          <p:cNvSpPr>
            <a:spLocks noGrp="1"/>
          </p:cNvSpPr>
          <p:nvPr>
            <p:ph sz="quarter" idx="2"/>
          </p:nvPr>
        </p:nvSpPr>
        <p:spPr/>
        <p:txBody>
          <a:bodyPr>
            <a:normAutofit lnSpcReduction="10000"/>
          </a:bodyPr>
          <a:lstStyle/>
          <a:p>
            <a:r>
              <a:rPr lang="en-US" dirty="0" smtClean="0"/>
              <a:t>Can effect the organization adversely.</a:t>
            </a:r>
          </a:p>
          <a:p>
            <a:r>
              <a:rPr lang="en-US" dirty="0" smtClean="0"/>
              <a:t>Can ruin otherwise brilliant careers.</a:t>
            </a:r>
          </a:p>
          <a:p>
            <a:r>
              <a:rPr lang="en-US" dirty="0" smtClean="0"/>
              <a:t>Can  generate conflicts.</a:t>
            </a:r>
          </a:p>
          <a:p>
            <a:r>
              <a:rPr lang="en-US" dirty="0" smtClean="0"/>
              <a:t>Polarization of an organization.</a:t>
            </a:r>
          </a:p>
          <a:p>
            <a:r>
              <a:rPr lang="en-US" dirty="0" smtClean="0"/>
              <a:t>Promote mediocrity. </a:t>
            </a:r>
          </a:p>
          <a:p>
            <a:r>
              <a:rPr lang="en-US" dirty="0" smtClean="0"/>
              <a:t>Lead to loss of morale.</a:t>
            </a:r>
            <a:endParaRPr lang="en-US" dirty="0"/>
          </a:p>
        </p:txBody>
      </p:sp>
      <p:pic>
        <p:nvPicPr>
          <p:cNvPr id="25" name="Picture 9" descr="C:\Users\Dr Gundu\AppData\Local\Microsoft\Windows\Temporary Internet Files\Content.IE5\2U22P9GF\MC900157069[1].wmf"/>
          <p:cNvPicPr>
            <a:picLocks noGrp="1" noChangeAspect="1" noChangeArrowheads="1"/>
          </p:cNvPicPr>
          <p:nvPr>
            <p:ph sz="quarter" idx="4"/>
          </p:nvPr>
        </p:nvPicPr>
        <p:blipFill>
          <a:blip r:embed="rId2"/>
          <a:srcRect/>
          <a:stretch>
            <a:fillRect/>
          </a:stretch>
        </p:blipFill>
        <p:spPr bwMode="auto">
          <a:xfrm>
            <a:off x="4495800" y="1524000"/>
            <a:ext cx="4191000" cy="3886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ETHICAL PARADOX</a:t>
            </a:r>
            <a:endParaRPr lang="en-US" dirty="0"/>
          </a:p>
        </p:txBody>
      </p:sp>
      <p:sp>
        <p:nvSpPr>
          <p:cNvPr id="3" name="Text Placeholder 2"/>
          <p:cNvSpPr>
            <a:spLocks noGrp="1"/>
          </p:cNvSpPr>
          <p:nvPr>
            <p:ph type="body" idx="1"/>
          </p:nvPr>
        </p:nvSpPr>
        <p:spPr/>
        <p:txBody>
          <a:bodyPr/>
          <a:lstStyle/>
          <a:p>
            <a:r>
              <a:rPr lang="en-US" dirty="0" smtClean="0"/>
              <a:t>SUN TZU: The Art of War.</a:t>
            </a:r>
            <a:endParaRPr lang="en-US" dirty="0"/>
          </a:p>
        </p:txBody>
      </p:sp>
      <p:sp>
        <p:nvSpPr>
          <p:cNvPr id="4" name="Text Placeholder 3"/>
          <p:cNvSpPr>
            <a:spLocks noGrp="1"/>
          </p:cNvSpPr>
          <p:nvPr>
            <p:ph type="body" sz="half" idx="3"/>
          </p:nvPr>
        </p:nvSpPr>
        <p:spPr/>
        <p:txBody>
          <a:bodyPr>
            <a:normAutofit lnSpcReduction="10000"/>
          </a:bodyPr>
          <a:lstStyle/>
          <a:p>
            <a:r>
              <a:rPr lang="en-US" dirty="0" smtClean="0"/>
              <a:t>Determination of Ethical action.</a:t>
            </a:r>
            <a:endParaRPr lang="en-US" dirty="0"/>
          </a:p>
        </p:txBody>
      </p:sp>
      <p:sp>
        <p:nvSpPr>
          <p:cNvPr id="5" name="Content Placeholder 4"/>
          <p:cNvSpPr>
            <a:spLocks noGrp="1"/>
          </p:cNvSpPr>
          <p:nvPr>
            <p:ph sz="quarter" idx="2"/>
          </p:nvPr>
        </p:nvSpPr>
        <p:spPr/>
        <p:txBody>
          <a:bodyPr>
            <a:normAutofit fontScale="92500"/>
          </a:bodyPr>
          <a:lstStyle/>
          <a:p>
            <a:r>
              <a:rPr lang="en-US" dirty="0" smtClean="0"/>
              <a:t>If it is not advantageous, do not act. </a:t>
            </a:r>
          </a:p>
          <a:p>
            <a:r>
              <a:rPr lang="en-US" dirty="0" smtClean="0"/>
              <a:t>If it is not attainable, do not employ troops.</a:t>
            </a:r>
          </a:p>
          <a:p>
            <a:r>
              <a:rPr lang="en-US" dirty="0" smtClean="0"/>
              <a:t> If it is not in danger, do not do battle.</a:t>
            </a:r>
          </a:p>
          <a:p>
            <a:r>
              <a:rPr lang="en-US" dirty="0" smtClean="0"/>
              <a:t>Victory is the general’s goal, do not engage in military activity if no benefit will accrue from it.</a:t>
            </a:r>
            <a:endParaRPr lang="en-US" dirty="0"/>
          </a:p>
        </p:txBody>
      </p:sp>
      <p:sp>
        <p:nvSpPr>
          <p:cNvPr id="6" name="Content Placeholder 5"/>
          <p:cNvSpPr>
            <a:spLocks noGrp="1"/>
          </p:cNvSpPr>
          <p:nvPr>
            <p:ph sz="quarter" idx="4"/>
          </p:nvPr>
        </p:nvSpPr>
        <p:spPr/>
        <p:txBody>
          <a:bodyPr/>
          <a:lstStyle/>
          <a:p>
            <a:r>
              <a:rPr lang="en-US" dirty="0" smtClean="0"/>
              <a:t>What is the utility of the action?.</a:t>
            </a:r>
          </a:p>
          <a:p>
            <a:r>
              <a:rPr lang="en-US" dirty="0" smtClean="0"/>
              <a:t>How does the utility balance out any harm it will do to others and the organization?.</a:t>
            </a:r>
          </a:p>
          <a:p>
            <a:r>
              <a:rPr lang="en-US" dirty="0" smtClean="0"/>
              <a:t>Does the action conform to standards of equity and justice?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KNOWLEDGE OF THE LANDSCAPE</a:t>
            </a:r>
            <a:endParaRPr lang="en-US" dirty="0"/>
          </a:p>
        </p:txBody>
      </p:sp>
      <p:sp>
        <p:nvSpPr>
          <p:cNvPr id="4" name="Text Placeholder 3"/>
          <p:cNvSpPr>
            <a:spLocks noGrp="1"/>
          </p:cNvSpPr>
          <p:nvPr>
            <p:ph type="body" idx="1"/>
          </p:nvPr>
        </p:nvSpPr>
        <p:spPr/>
        <p:txBody>
          <a:bodyPr/>
          <a:lstStyle/>
          <a:p>
            <a:r>
              <a:rPr lang="en-US" dirty="0" smtClean="0"/>
              <a:t>SUN TZU: The Art of war.</a:t>
            </a:r>
            <a:endParaRPr lang="en-US" dirty="0"/>
          </a:p>
        </p:txBody>
      </p:sp>
      <p:sp>
        <p:nvSpPr>
          <p:cNvPr id="5" name="Text Placeholder 4"/>
          <p:cNvSpPr>
            <a:spLocks noGrp="1"/>
          </p:cNvSpPr>
          <p:nvPr>
            <p:ph type="body" sz="half" idx="3"/>
          </p:nvPr>
        </p:nvSpPr>
        <p:spPr/>
        <p:txBody>
          <a:bodyPr/>
          <a:lstStyle/>
          <a:p>
            <a:pPr algn="ctr"/>
            <a:r>
              <a:rPr lang="en-US" dirty="0" smtClean="0"/>
              <a:t>The Lesson.</a:t>
            </a:r>
            <a:endParaRPr lang="en-US" dirty="0"/>
          </a:p>
        </p:txBody>
      </p:sp>
      <p:sp>
        <p:nvSpPr>
          <p:cNvPr id="2" name="Content Placeholder 1"/>
          <p:cNvSpPr>
            <a:spLocks noGrp="1"/>
          </p:cNvSpPr>
          <p:nvPr>
            <p:ph sz="quarter" idx="2"/>
          </p:nvPr>
        </p:nvSpPr>
        <p:spPr/>
        <p:txBody>
          <a:bodyPr>
            <a:normAutofit lnSpcReduction="10000"/>
          </a:bodyPr>
          <a:lstStyle/>
          <a:p>
            <a:r>
              <a:rPr lang="en-US" dirty="0" smtClean="0"/>
              <a:t>‘In spread out ground do not encamp.</a:t>
            </a:r>
          </a:p>
          <a:p>
            <a:r>
              <a:rPr lang="en-US" dirty="0" smtClean="0"/>
              <a:t>In junction  ground join with allies</a:t>
            </a:r>
          </a:p>
          <a:p>
            <a:r>
              <a:rPr lang="en-US" dirty="0" smtClean="0"/>
              <a:t>In crossing  ground do not linger</a:t>
            </a:r>
          </a:p>
          <a:p>
            <a:r>
              <a:rPr lang="en-US" dirty="0" smtClean="0"/>
              <a:t>In enclosed ground strategize</a:t>
            </a:r>
          </a:p>
          <a:p>
            <a:r>
              <a:rPr lang="en-US" dirty="0" smtClean="0"/>
              <a:t>In death ground do battle’.</a:t>
            </a:r>
            <a:endParaRPr lang="en-US" dirty="0"/>
          </a:p>
        </p:txBody>
      </p:sp>
      <p:sp>
        <p:nvSpPr>
          <p:cNvPr id="6" name="Content Placeholder 5"/>
          <p:cNvSpPr>
            <a:spLocks noGrp="1"/>
          </p:cNvSpPr>
          <p:nvPr>
            <p:ph sz="quarter" idx="4"/>
          </p:nvPr>
        </p:nvSpPr>
        <p:spPr/>
        <p:txBody>
          <a:bodyPr>
            <a:normAutofit fontScale="92500"/>
          </a:bodyPr>
          <a:lstStyle/>
          <a:p>
            <a:r>
              <a:rPr lang="en-US" dirty="0" smtClean="0"/>
              <a:t>The landscape dictates the actions you take. Every activity takes place on a certain ground, every ground suggests the response appropriate to it.</a:t>
            </a:r>
          </a:p>
          <a:p>
            <a:r>
              <a:rPr lang="en-US" dirty="0" smtClean="0"/>
              <a:t>The challenge is to know the political landscape of your organization and let this guide your actions.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THE LANDSCAPE</a:t>
            </a:r>
            <a:endParaRPr lang="en-US" dirty="0"/>
          </a:p>
        </p:txBody>
      </p:sp>
      <p:sp>
        <p:nvSpPr>
          <p:cNvPr id="9" name="Text Placeholder 8"/>
          <p:cNvSpPr>
            <a:spLocks noGrp="1"/>
          </p:cNvSpPr>
          <p:nvPr>
            <p:ph type="body" idx="1"/>
          </p:nvPr>
        </p:nvSpPr>
        <p:spPr/>
        <p:txBody>
          <a:bodyPr>
            <a:normAutofit lnSpcReduction="10000"/>
          </a:bodyPr>
          <a:lstStyle/>
          <a:p>
            <a:pPr algn="ctr"/>
            <a:r>
              <a:rPr lang="en-US" dirty="0" smtClean="0"/>
              <a:t>Importance of Knowledge</a:t>
            </a:r>
            <a:endParaRPr lang="en-US" dirty="0"/>
          </a:p>
        </p:txBody>
      </p:sp>
      <p:sp>
        <p:nvSpPr>
          <p:cNvPr id="10" name="Text Placeholder 9"/>
          <p:cNvSpPr>
            <a:spLocks noGrp="1"/>
          </p:cNvSpPr>
          <p:nvPr>
            <p:ph type="body" sz="half" idx="3"/>
          </p:nvPr>
        </p:nvSpPr>
        <p:spPr/>
        <p:txBody>
          <a:bodyPr>
            <a:normAutofit lnSpcReduction="10000"/>
          </a:bodyPr>
          <a:lstStyle/>
          <a:p>
            <a:pPr algn="ctr"/>
            <a:r>
              <a:rPr lang="en-US" dirty="0" smtClean="0"/>
              <a:t>The landscape can be many things</a:t>
            </a:r>
            <a:endParaRPr lang="en-US" dirty="0"/>
          </a:p>
        </p:txBody>
      </p:sp>
      <p:sp>
        <p:nvSpPr>
          <p:cNvPr id="8" name="Content Placeholder 7"/>
          <p:cNvSpPr>
            <a:spLocks noGrp="1"/>
          </p:cNvSpPr>
          <p:nvPr>
            <p:ph sz="quarter" idx="2"/>
          </p:nvPr>
        </p:nvSpPr>
        <p:spPr/>
        <p:txBody>
          <a:bodyPr>
            <a:normAutofit fontScale="85000" lnSpcReduction="20000"/>
          </a:bodyPr>
          <a:lstStyle/>
          <a:p>
            <a:r>
              <a:rPr lang="en-US" dirty="0" smtClean="0"/>
              <a:t>Knowledge of the landscape includes:</a:t>
            </a:r>
          </a:p>
          <a:p>
            <a:pPr lvl="1"/>
            <a:r>
              <a:rPr lang="en-US" dirty="0" smtClean="0"/>
              <a:t>Knowing the key players.</a:t>
            </a:r>
          </a:p>
          <a:p>
            <a:pPr lvl="1"/>
            <a:r>
              <a:rPr lang="en-US" dirty="0" smtClean="0"/>
              <a:t>Knowing the ground and knowing the rules.</a:t>
            </a:r>
          </a:p>
          <a:p>
            <a:pPr>
              <a:buNone/>
            </a:pPr>
            <a:r>
              <a:rPr lang="en-US" dirty="0" smtClean="0"/>
              <a:t>Knowing the key players will lead you to successful alliances.</a:t>
            </a:r>
          </a:p>
          <a:p>
            <a:pPr>
              <a:buNone/>
            </a:pPr>
            <a:r>
              <a:rPr lang="en-US" dirty="0" smtClean="0"/>
              <a:t>You will also know who not to offend.</a:t>
            </a:r>
          </a:p>
          <a:p>
            <a:pPr>
              <a:buNone/>
            </a:pPr>
            <a:r>
              <a:rPr lang="en-US" dirty="0" smtClean="0"/>
              <a:t>Knowing the ground will help you in the actions you choose.</a:t>
            </a:r>
          </a:p>
          <a:p>
            <a:pPr>
              <a:buNone/>
            </a:pPr>
            <a:r>
              <a:rPr lang="en-US" dirty="0" smtClean="0"/>
              <a:t>While knowing the rules will help you to survive . </a:t>
            </a:r>
          </a:p>
          <a:p>
            <a:pPr lvl="1"/>
            <a:endParaRPr lang="en-US" dirty="0" smtClean="0"/>
          </a:p>
          <a:p>
            <a:endParaRPr lang="en-US" dirty="0"/>
          </a:p>
        </p:txBody>
      </p:sp>
      <p:pic>
        <p:nvPicPr>
          <p:cNvPr id="40962" name="Picture 2"/>
          <p:cNvPicPr>
            <a:picLocks noGrp="1" noChangeAspect="1" noChangeArrowheads="1"/>
          </p:cNvPicPr>
          <p:nvPr>
            <p:ph sz="quarter" idx="4"/>
          </p:nvPr>
        </p:nvPicPr>
        <p:blipFill>
          <a:blip r:embed="rId2"/>
          <a:srcRect/>
          <a:stretch>
            <a:fillRect/>
          </a:stretch>
        </p:blipFill>
        <p:spPr bwMode="auto">
          <a:xfrm>
            <a:off x="4343400" y="1447800"/>
            <a:ext cx="4800600" cy="38862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28600" y="1143000"/>
            <a:ext cx="8686800" cy="5334000"/>
          </a:xfrm>
        </p:spPr>
        <p:txBody>
          <a:bodyPr>
            <a:normAutofit fontScale="92500" lnSpcReduction="20000"/>
          </a:bodyPr>
          <a:lstStyle/>
          <a:p>
            <a:r>
              <a:rPr lang="en-US" dirty="0" smtClean="0"/>
              <a:t>The Boss: The person in charge.</a:t>
            </a:r>
          </a:p>
          <a:p>
            <a:r>
              <a:rPr lang="en-US" dirty="0" smtClean="0"/>
              <a:t>The ‘Yes man’: Agrees  with the boss even when he/she is wrong.</a:t>
            </a:r>
          </a:p>
          <a:p>
            <a:r>
              <a:rPr lang="en-US" dirty="0" smtClean="0"/>
              <a:t>The Maverick: Non conformist and a possible window to change.</a:t>
            </a:r>
          </a:p>
          <a:p>
            <a:r>
              <a:rPr lang="en-US" dirty="0" smtClean="0"/>
              <a:t>The Traitor; Talks less and undermines people at their back.</a:t>
            </a:r>
          </a:p>
          <a:p>
            <a:r>
              <a:rPr lang="en-US" dirty="0" smtClean="0"/>
              <a:t>The Vortex: Always pushing for their personal agenda.</a:t>
            </a:r>
          </a:p>
          <a:p>
            <a:r>
              <a:rPr lang="en-US" dirty="0" smtClean="0"/>
              <a:t>The Empire builder: Getting more people into their debt and expanding their influence.</a:t>
            </a:r>
          </a:p>
          <a:p>
            <a:r>
              <a:rPr lang="en-US" dirty="0" smtClean="0"/>
              <a:t>The Peace maker: Always concerned with harmony.</a:t>
            </a:r>
          </a:p>
          <a:p>
            <a:r>
              <a:rPr lang="en-US" dirty="0" smtClean="0"/>
              <a:t>The Brain: Smart, data driven.</a:t>
            </a:r>
          </a:p>
          <a:p>
            <a:r>
              <a:rPr lang="en-US" dirty="0" smtClean="0"/>
              <a:t>The Parrot: Steals ideas and parrots the right opinions of the day.</a:t>
            </a:r>
          </a:p>
          <a:p>
            <a:endParaRPr lang="en-US" dirty="0"/>
          </a:p>
        </p:txBody>
      </p:sp>
      <p:sp>
        <p:nvSpPr>
          <p:cNvPr id="7" name="Title 6"/>
          <p:cNvSpPr>
            <a:spLocks noGrp="1"/>
          </p:cNvSpPr>
          <p:nvPr>
            <p:ph type="title"/>
          </p:nvPr>
        </p:nvSpPr>
        <p:spPr>
          <a:xfrm>
            <a:off x="457200" y="274638"/>
            <a:ext cx="8229600" cy="715962"/>
          </a:xfrm>
        </p:spPr>
        <p:txBody>
          <a:bodyPr>
            <a:normAutofit fontScale="90000"/>
          </a:bodyPr>
          <a:lstStyle/>
          <a:p>
            <a:pPr algn="ctr"/>
            <a:r>
              <a:rPr lang="en-US" dirty="0" smtClean="0"/>
              <a:t>THE KEY PLAYERS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THE GROUND</a:t>
            </a:r>
            <a:endParaRPr lang="en-US" dirty="0"/>
          </a:p>
        </p:txBody>
      </p:sp>
      <p:sp>
        <p:nvSpPr>
          <p:cNvPr id="4" name="Text Placeholder 3"/>
          <p:cNvSpPr>
            <a:spLocks noGrp="1"/>
          </p:cNvSpPr>
          <p:nvPr>
            <p:ph type="body" idx="1"/>
          </p:nvPr>
        </p:nvSpPr>
        <p:spPr/>
        <p:txBody>
          <a:bodyPr/>
          <a:lstStyle/>
          <a:p>
            <a:r>
              <a:rPr lang="en-US" dirty="0" smtClean="0"/>
              <a:t>SUN TZU: The Art of war.</a:t>
            </a:r>
            <a:endParaRPr lang="en-US" dirty="0"/>
          </a:p>
        </p:txBody>
      </p:sp>
      <p:sp>
        <p:nvSpPr>
          <p:cNvPr id="6" name="Text Placeholder 5"/>
          <p:cNvSpPr>
            <a:spLocks noGrp="1"/>
          </p:cNvSpPr>
          <p:nvPr>
            <p:ph type="body" sz="half" idx="3"/>
          </p:nvPr>
        </p:nvSpPr>
        <p:spPr/>
        <p:txBody>
          <a:bodyPr/>
          <a:lstStyle/>
          <a:p>
            <a:r>
              <a:rPr lang="en-US" dirty="0" smtClean="0"/>
              <a:t>The Lesson.</a:t>
            </a:r>
            <a:endParaRPr lang="en-US" dirty="0"/>
          </a:p>
        </p:txBody>
      </p:sp>
      <p:sp>
        <p:nvSpPr>
          <p:cNvPr id="5" name="Content Placeholder 4"/>
          <p:cNvSpPr>
            <a:spLocks noGrp="1"/>
          </p:cNvSpPr>
          <p:nvPr>
            <p:ph sz="quarter" idx="2"/>
          </p:nvPr>
        </p:nvSpPr>
        <p:spPr/>
        <p:txBody>
          <a:bodyPr/>
          <a:lstStyle/>
          <a:p>
            <a:r>
              <a:rPr lang="en-US" dirty="0" smtClean="0"/>
              <a:t>‘One skilled at moving the enemy. Forms and the enemy must follow. Offers and the enemy must take. Move them by this and await them with troops’</a:t>
            </a:r>
            <a:endParaRPr lang="en-US" dirty="0"/>
          </a:p>
        </p:txBody>
      </p:sp>
      <p:sp>
        <p:nvSpPr>
          <p:cNvPr id="7" name="Content Placeholder 6"/>
          <p:cNvSpPr>
            <a:spLocks noGrp="1"/>
          </p:cNvSpPr>
          <p:nvPr>
            <p:ph sz="quarter" idx="4"/>
          </p:nvPr>
        </p:nvSpPr>
        <p:spPr/>
        <p:txBody>
          <a:bodyPr>
            <a:normAutofit fontScale="92500" lnSpcReduction="10000"/>
          </a:bodyPr>
          <a:lstStyle/>
          <a:p>
            <a:r>
              <a:rPr lang="en-US" dirty="0" smtClean="0"/>
              <a:t>Do not fight the enemy head on. Shape their ground. This will narrow their course of action, leading them to where you want. They have no alternative if the offer is made from the perspective of victory. They choose it as if it were their own idea. This is skill.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28600" y="1481328"/>
            <a:ext cx="8686800" cy="4843272"/>
          </a:xfrm>
        </p:spPr>
        <p:txBody>
          <a:bodyPr>
            <a:normAutofit fontScale="92500" lnSpcReduction="20000"/>
          </a:bodyPr>
          <a:lstStyle/>
          <a:p>
            <a:r>
              <a:rPr lang="en-US" dirty="0" smtClean="0"/>
              <a:t>This consists of :</a:t>
            </a:r>
          </a:p>
          <a:p>
            <a:pPr marL="681228" indent="-571500">
              <a:buFont typeface="+mj-lt"/>
              <a:buAutoNum type="romanLcPeriod"/>
            </a:pPr>
            <a:r>
              <a:rPr lang="en-US" dirty="0" smtClean="0"/>
              <a:t>The formal hierarchy:  Comprising the reporting structure and who works for whom.</a:t>
            </a:r>
          </a:p>
          <a:p>
            <a:pPr marL="681228" indent="-571500">
              <a:buFont typeface="+mj-lt"/>
              <a:buAutoNum type="romanLcPeriod"/>
            </a:pPr>
            <a:endParaRPr lang="en-US" dirty="0" smtClean="0"/>
          </a:p>
          <a:p>
            <a:pPr marL="681228" indent="-571500">
              <a:buFont typeface="+mj-lt"/>
              <a:buAutoNum type="romanLcPeriod"/>
            </a:pPr>
            <a:r>
              <a:rPr lang="en-US" dirty="0" smtClean="0"/>
              <a:t>The informal hierarchy: Runs parallel  to the formal one. Comprises people with power and  gatekeepers. Some of these know the office gossip while others may control the schedule of the boss. Some of these may even be outside the  organization.</a:t>
            </a:r>
          </a:p>
          <a:p>
            <a:pPr marL="681228" indent="-571500">
              <a:buFont typeface="+mj-lt"/>
              <a:buAutoNum type="romanLcPeriod"/>
            </a:pPr>
            <a:r>
              <a:rPr lang="en-US" dirty="0" smtClean="0"/>
              <a:t>Alternative hierarchy: Dotted line reporting where the individual has more than one boss. The dotted line boss can be an invaluable ally if your interests are aligned.  </a:t>
            </a:r>
            <a:endParaRPr lang="en-US" dirty="0"/>
          </a:p>
        </p:txBody>
      </p:sp>
      <p:sp>
        <p:nvSpPr>
          <p:cNvPr id="7" name="Title 6"/>
          <p:cNvSpPr>
            <a:spLocks noGrp="1"/>
          </p:cNvSpPr>
          <p:nvPr>
            <p:ph type="title"/>
          </p:nvPr>
        </p:nvSpPr>
        <p:spPr/>
        <p:txBody>
          <a:bodyPr/>
          <a:lstStyle/>
          <a:p>
            <a:pPr algn="ctr"/>
            <a:r>
              <a:rPr lang="en-US" dirty="0" smtClean="0"/>
              <a:t>ORGANIZATIONAL GROUND.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IDENTIFYING THOSE WHO HAVE POWER</a:t>
            </a:r>
            <a:endParaRPr lang="en-US" dirty="0"/>
          </a:p>
        </p:txBody>
      </p:sp>
      <p:sp>
        <p:nvSpPr>
          <p:cNvPr id="4" name="Text Placeholder 3"/>
          <p:cNvSpPr>
            <a:spLocks noGrp="1"/>
          </p:cNvSpPr>
          <p:nvPr>
            <p:ph type="body" idx="1"/>
          </p:nvPr>
        </p:nvSpPr>
        <p:spPr/>
        <p:txBody>
          <a:bodyPr/>
          <a:lstStyle/>
          <a:p>
            <a:pPr algn="ctr"/>
            <a:r>
              <a:rPr lang="en-US" dirty="0" smtClean="0"/>
              <a:t>How to know them</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They can also knock heads for effect</a:t>
            </a:r>
            <a:endParaRPr lang="en-US" dirty="0"/>
          </a:p>
        </p:txBody>
      </p:sp>
      <p:sp>
        <p:nvSpPr>
          <p:cNvPr id="2" name="Content Placeholder 1"/>
          <p:cNvSpPr>
            <a:spLocks noGrp="1"/>
          </p:cNvSpPr>
          <p:nvPr>
            <p:ph sz="quarter" idx="2"/>
          </p:nvPr>
        </p:nvSpPr>
        <p:spPr/>
        <p:txBody>
          <a:bodyPr>
            <a:normAutofit fontScale="85000" lnSpcReduction="20000"/>
          </a:bodyPr>
          <a:lstStyle/>
          <a:p>
            <a:r>
              <a:rPr lang="en-US" dirty="0" smtClean="0"/>
              <a:t>These are managers who can intercede favorably when one is in trouble.</a:t>
            </a:r>
          </a:p>
          <a:p>
            <a:r>
              <a:rPr lang="en-US" dirty="0" smtClean="0"/>
              <a:t>They can get approvals for expenditures beyond budget.</a:t>
            </a:r>
          </a:p>
          <a:p>
            <a:r>
              <a:rPr lang="en-US" dirty="0" smtClean="0"/>
              <a:t>They are able to get items on the agenda at important meetings.</a:t>
            </a:r>
          </a:p>
          <a:p>
            <a:r>
              <a:rPr lang="en-US" dirty="0" smtClean="0"/>
              <a:t>The have formal and informal access to decision makers at short notice.</a:t>
            </a:r>
          </a:p>
          <a:p>
            <a:r>
              <a:rPr lang="en-US" dirty="0" smtClean="0"/>
              <a:t>They have influence with decision makers. </a:t>
            </a:r>
          </a:p>
          <a:p>
            <a:endParaRPr lang="en-US" dirty="0"/>
          </a:p>
        </p:txBody>
      </p:sp>
      <p:pic>
        <p:nvPicPr>
          <p:cNvPr id="8" name="Picture 2"/>
          <p:cNvPicPr>
            <a:picLocks noGrp="1" noChangeAspect="1" noChangeArrowheads="1"/>
          </p:cNvPicPr>
          <p:nvPr>
            <p:ph sz="quarter" idx="4"/>
          </p:nvPr>
        </p:nvPicPr>
        <p:blipFill>
          <a:blip r:embed="rId2"/>
          <a:srcRect/>
          <a:stretch>
            <a:fillRect/>
          </a:stretch>
        </p:blipFill>
        <p:spPr bwMode="auto">
          <a:xfrm>
            <a:off x="4648200" y="1524000"/>
            <a:ext cx="3962400" cy="3886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algn="ctr">
              <a:buNone/>
            </a:pPr>
            <a:r>
              <a:rPr lang="en-US" dirty="0" smtClean="0"/>
              <a:t>‘Never outshine the Master.’</a:t>
            </a:r>
          </a:p>
          <a:p>
            <a:pPr>
              <a:buNone/>
            </a:pPr>
            <a:r>
              <a:rPr lang="en-US" dirty="0" smtClean="0"/>
              <a:t>‘Always make those above you feel comfortably superior. In your desire to please or impress them, do not go too far in displaying your talents or you might accomplish the opposite-inspire fear and insecurity. Make your masters appear more brilliant than they are and you will  attain the heights of power.’ Robert Green: The 48 Laws of Power.</a:t>
            </a:r>
          </a:p>
          <a:p>
            <a:pPr>
              <a:buNone/>
            </a:pPr>
            <a:endParaRPr lang="en-US" dirty="0"/>
          </a:p>
        </p:txBody>
      </p:sp>
      <p:sp>
        <p:nvSpPr>
          <p:cNvPr id="2" name="Title 1"/>
          <p:cNvSpPr>
            <a:spLocks noGrp="1"/>
          </p:cNvSpPr>
          <p:nvPr>
            <p:ph type="title"/>
          </p:nvPr>
        </p:nvSpPr>
        <p:spPr/>
        <p:txBody>
          <a:bodyPr/>
          <a:lstStyle/>
          <a:p>
            <a:pPr algn="ctr"/>
            <a:r>
              <a:rPr lang="en-US" dirty="0" smtClean="0"/>
              <a:t>THE FIRST LAW OF POWER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LEARNING OBJECTIVES</a:t>
            </a:r>
            <a:endParaRPr lang="en-US" dirty="0"/>
          </a:p>
        </p:txBody>
      </p:sp>
      <p:sp>
        <p:nvSpPr>
          <p:cNvPr id="4" name="Text Placeholder 3"/>
          <p:cNvSpPr>
            <a:spLocks noGrp="1"/>
          </p:cNvSpPr>
          <p:nvPr>
            <p:ph type="body" idx="1"/>
          </p:nvPr>
        </p:nvSpPr>
        <p:spPr/>
        <p:txBody>
          <a:bodyPr>
            <a:normAutofit lnSpcReduction="10000"/>
          </a:bodyPr>
          <a:lstStyle/>
          <a:p>
            <a:pPr algn="ctr"/>
            <a:r>
              <a:rPr lang="en-US" dirty="0" smtClean="0"/>
              <a:t>We will get down the bus with these</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Destination: Dubai Leadership Summit</a:t>
            </a:r>
            <a:endParaRPr lang="en-US" dirty="0"/>
          </a:p>
        </p:txBody>
      </p:sp>
      <p:sp>
        <p:nvSpPr>
          <p:cNvPr id="2" name="Content Placeholder 1"/>
          <p:cNvSpPr>
            <a:spLocks noGrp="1"/>
          </p:cNvSpPr>
          <p:nvPr>
            <p:ph sz="quarter" idx="2"/>
          </p:nvPr>
        </p:nvSpPr>
        <p:spPr/>
        <p:txBody>
          <a:bodyPr>
            <a:normAutofit fontScale="92500" lnSpcReduction="20000"/>
          </a:bodyPr>
          <a:lstStyle/>
          <a:p>
            <a:r>
              <a:rPr lang="en-US" dirty="0" smtClean="0"/>
              <a:t>The meaning of organizational politics.</a:t>
            </a:r>
          </a:p>
          <a:p>
            <a:r>
              <a:rPr lang="en-US" dirty="0" smtClean="0"/>
              <a:t>The Logic of organizational politics.</a:t>
            </a:r>
          </a:p>
          <a:p>
            <a:r>
              <a:rPr lang="en-US" dirty="0" smtClean="0"/>
              <a:t>The Ethical question in organizational politics.</a:t>
            </a:r>
          </a:p>
          <a:p>
            <a:r>
              <a:rPr lang="en-US" dirty="0" smtClean="0"/>
              <a:t>Knowing key players in the organization.</a:t>
            </a:r>
          </a:p>
          <a:p>
            <a:r>
              <a:rPr lang="en-US" dirty="0" smtClean="0"/>
              <a:t>Knowing the landscape.</a:t>
            </a:r>
          </a:p>
          <a:p>
            <a:r>
              <a:rPr lang="en-US" dirty="0" smtClean="0"/>
              <a:t>Knowing the rules.</a:t>
            </a:r>
          </a:p>
          <a:p>
            <a:r>
              <a:rPr lang="en-US" dirty="0" smtClean="0"/>
              <a:t>Knowing  and acquiring the winning tips.</a:t>
            </a:r>
          </a:p>
          <a:p>
            <a:endParaRPr lang="en-US" dirty="0"/>
          </a:p>
        </p:txBody>
      </p:sp>
      <p:pic>
        <p:nvPicPr>
          <p:cNvPr id="24577" name="Picture 1"/>
          <p:cNvPicPr>
            <a:picLocks noGrp="1" noChangeAspect="1" noChangeArrowheads="1"/>
          </p:cNvPicPr>
          <p:nvPr>
            <p:ph sz="quarter" idx="4"/>
          </p:nvPr>
        </p:nvPicPr>
        <p:blipFill>
          <a:blip r:embed="rId2"/>
          <a:srcRect/>
          <a:stretch>
            <a:fillRect/>
          </a:stretch>
        </p:blipFill>
        <p:spPr bwMode="auto">
          <a:xfrm>
            <a:off x="4648200" y="1447800"/>
            <a:ext cx="4038600" cy="39624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TWO VIEWS ON RULES</a:t>
            </a:r>
            <a:endParaRPr lang="en-US" dirty="0"/>
          </a:p>
        </p:txBody>
      </p:sp>
      <p:sp>
        <p:nvSpPr>
          <p:cNvPr id="4" name="Text Placeholder 3"/>
          <p:cNvSpPr>
            <a:spLocks noGrp="1"/>
          </p:cNvSpPr>
          <p:nvPr>
            <p:ph type="body" idx="1"/>
          </p:nvPr>
        </p:nvSpPr>
        <p:spPr/>
        <p:txBody>
          <a:bodyPr/>
          <a:lstStyle/>
          <a:p>
            <a:pPr algn="ctr"/>
            <a:r>
              <a:rPr lang="en-US" dirty="0" smtClean="0"/>
              <a:t>The Mafia Manager</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See no evil, speak no evil, hear no evil</a:t>
            </a:r>
            <a:endParaRPr lang="en-US" dirty="0"/>
          </a:p>
        </p:txBody>
      </p:sp>
      <p:sp>
        <p:nvSpPr>
          <p:cNvPr id="2" name="Content Placeholder 1"/>
          <p:cNvSpPr>
            <a:spLocks noGrp="1"/>
          </p:cNvSpPr>
          <p:nvPr>
            <p:ph sz="quarter" idx="2"/>
          </p:nvPr>
        </p:nvSpPr>
        <p:spPr/>
        <p:txBody>
          <a:bodyPr>
            <a:normAutofit fontScale="92500"/>
          </a:bodyPr>
          <a:lstStyle/>
          <a:p>
            <a:pPr>
              <a:buNone/>
            </a:pPr>
            <a:r>
              <a:rPr lang="en-US" dirty="0" smtClean="0"/>
              <a:t>‘Keep your mouth shut, open your eyes and do what you are told’.</a:t>
            </a:r>
          </a:p>
          <a:p>
            <a:pPr>
              <a:buNone/>
            </a:pPr>
            <a:r>
              <a:rPr lang="en-US" dirty="0" smtClean="0"/>
              <a:t>‘Before you can command, you must learn how to obey. Never keep a subordinate  who has not learnt  how to  obey- no matter how competent he is-especially if he is competent.’</a:t>
            </a:r>
          </a:p>
          <a:p>
            <a:pPr>
              <a:buNone/>
            </a:pPr>
            <a:endParaRPr lang="en-US" dirty="0"/>
          </a:p>
        </p:txBody>
      </p:sp>
      <p:pic>
        <p:nvPicPr>
          <p:cNvPr id="7" name="Picture 3" descr="blind"/>
          <p:cNvPicPr>
            <a:picLocks noGrp="1" noChangeAspect="1" noChangeArrowheads="1"/>
          </p:cNvPicPr>
          <p:nvPr>
            <p:ph sz="quarter" idx="4"/>
          </p:nvPr>
        </p:nvPicPr>
        <p:blipFill>
          <a:blip r:embed="rId2"/>
          <a:srcRect/>
          <a:stretch>
            <a:fillRect/>
          </a:stretch>
        </p:blipFill>
        <p:spPr>
          <a:xfrm>
            <a:off x="4645025" y="1447800"/>
            <a:ext cx="4041775" cy="3962399"/>
          </a:xfrm>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TIMING: SUN TZU</a:t>
            </a:r>
            <a:endParaRPr lang="en-US" dirty="0"/>
          </a:p>
        </p:txBody>
      </p:sp>
      <p:sp>
        <p:nvSpPr>
          <p:cNvPr id="9" name="Text Placeholder 8"/>
          <p:cNvSpPr>
            <a:spLocks noGrp="1"/>
          </p:cNvSpPr>
          <p:nvPr>
            <p:ph type="body" idx="1"/>
          </p:nvPr>
        </p:nvSpPr>
        <p:spPr/>
        <p:txBody>
          <a:bodyPr/>
          <a:lstStyle/>
          <a:p>
            <a:r>
              <a:rPr lang="en-US" dirty="0" smtClean="0"/>
              <a:t>SUN TZU: The Art of War.</a:t>
            </a:r>
            <a:endParaRPr lang="en-US" dirty="0"/>
          </a:p>
        </p:txBody>
      </p:sp>
      <p:sp>
        <p:nvSpPr>
          <p:cNvPr id="11" name="Text Placeholder 10"/>
          <p:cNvSpPr>
            <a:spLocks noGrp="1"/>
          </p:cNvSpPr>
          <p:nvPr>
            <p:ph type="body" sz="half" idx="3"/>
          </p:nvPr>
        </p:nvSpPr>
        <p:spPr/>
        <p:txBody>
          <a:bodyPr/>
          <a:lstStyle/>
          <a:p>
            <a:pPr algn="ctr"/>
            <a:r>
              <a:rPr lang="en-US" dirty="0" smtClean="0"/>
              <a:t>The Lesson.</a:t>
            </a:r>
            <a:endParaRPr lang="en-US" dirty="0"/>
          </a:p>
        </p:txBody>
      </p:sp>
      <p:sp>
        <p:nvSpPr>
          <p:cNvPr id="10" name="Content Placeholder 9"/>
          <p:cNvSpPr>
            <a:spLocks noGrp="1"/>
          </p:cNvSpPr>
          <p:nvPr>
            <p:ph sz="quarter" idx="2"/>
          </p:nvPr>
        </p:nvSpPr>
        <p:spPr/>
        <p:txBody>
          <a:bodyPr>
            <a:normAutofit fontScale="92500" lnSpcReduction="10000"/>
          </a:bodyPr>
          <a:lstStyle/>
          <a:p>
            <a:pPr>
              <a:buNone/>
            </a:pPr>
            <a:r>
              <a:rPr lang="en-US" dirty="0" smtClean="0"/>
              <a:t>‘There is a season for setting fires. There are days for starting fires. The season is when heaven is dry. The days are when the lunar mansion is the winnowing basket, the wall, the winds and the chariot platform. All four lunar mansions are days when the wind rises.’ </a:t>
            </a:r>
            <a:endParaRPr lang="en-US" dirty="0"/>
          </a:p>
        </p:txBody>
      </p:sp>
      <p:pic>
        <p:nvPicPr>
          <p:cNvPr id="59394" name="Picture 2"/>
          <p:cNvPicPr>
            <a:picLocks noGrp="1" noChangeAspect="1" noChangeArrowheads="1"/>
          </p:cNvPicPr>
          <p:nvPr>
            <p:ph sz="quarter" idx="4"/>
          </p:nvPr>
        </p:nvPicPr>
        <p:blipFill>
          <a:blip r:embed="rId2"/>
          <a:srcRect/>
          <a:stretch>
            <a:fillRect/>
          </a:stretch>
        </p:blipFill>
        <p:spPr bwMode="auto">
          <a:xfrm>
            <a:off x="4648200" y="1600200"/>
            <a:ext cx="3962400" cy="1981200"/>
          </a:xfrm>
          <a:prstGeom prst="rect">
            <a:avLst/>
          </a:prstGeom>
          <a:noFill/>
          <a:ln w="9525">
            <a:noFill/>
            <a:miter lim="800000"/>
            <a:headEnd/>
            <a:tailEnd/>
          </a:ln>
          <a:effectLst/>
        </p:spPr>
      </p:pic>
      <p:sp>
        <p:nvSpPr>
          <p:cNvPr id="8" name="Rectangle 7"/>
          <p:cNvSpPr/>
          <p:nvPr/>
        </p:nvSpPr>
        <p:spPr>
          <a:xfrm>
            <a:off x="4648200" y="4191000"/>
            <a:ext cx="4038600" cy="923330"/>
          </a:xfrm>
          <a:prstGeom prst="rect">
            <a:avLst/>
          </a:prstGeom>
        </p:spPr>
        <p:txBody>
          <a:bodyPr wrap="square">
            <a:spAutoFit/>
          </a:bodyPr>
          <a:lstStyle/>
          <a:p>
            <a:r>
              <a:rPr lang="en-US" dirty="0" smtClean="0"/>
              <a:t>Employ fire only when events support it and conditions are auspicious.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TIMING: THE BIBLE</a:t>
            </a:r>
            <a:endParaRPr lang="en-US" dirty="0"/>
          </a:p>
        </p:txBody>
      </p:sp>
      <p:sp>
        <p:nvSpPr>
          <p:cNvPr id="3" name="Text Placeholder 2"/>
          <p:cNvSpPr>
            <a:spLocks noGrp="1"/>
          </p:cNvSpPr>
          <p:nvPr>
            <p:ph type="body" idx="1"/>
          </p:nvPr>
        </p:nvSpPr>
        <p:spPr/>
        <p:txBody>
          <a:bodyPr/>
          <a:lstStyle/>
          <a:p>
            <a:r>
              <a:rPr lang="en-US" dirty="0" smtClean="0"/>
              <a:t>Ecclesiastics Chapter 3  </a:t>
            </a:r>
            <a:endParaRPr lang="en-US" dirty="0"/>
          </a:p>
        </p:txBody>
      </p:sp>
      <p:sp>
        <p:nvSpPr>
          <p:cNvPr id="4" name="Text Placeholder 3"/>
          <p:cNvSpPr>
            <a:spLocks noGrp="1"/>
          </p:cNvSpPr>
          <p:nvPr>
            <p:ph type="body" sz="half" idx="3"/>
          </p:nvPr>
        </p:nvSpPr>
        <p:spPr/>
        <p:txBody>
          <a:bodyPr/>
          <a:lstStyle/>
          <a:p>
            <a:pPr algn="ctr"/>
            <a:r>
              <a:rPr lang="en-US" dirty="0" smtClean="0"/>
              <a:t>The Lesson</a:t>
            </a:r>
            <a:endParaRPr lang="en-US" dirty="0"/>
          </a:p>
        </p:txBody>
      </p:sp>
      <p:sp>
        <p:nvSpPr>
          <p:cNvPr id="5" name="Content Placeholder 4"/>
          <p:cNvSpPr>
            <a:spLocks noGrp="1"/>
          </p:cNvSpPr>
          <p:nvPr>
            <p:ph sz="quarter" idx="2"/>
          </p:nvPr>
        </p:nvSpPr>
        <p:spPr/>
        <p:txBody>
          <a:bodyPr/>
          <a:lstStyle/>
          <a:p>
            <a:r>
              <a:rPr lang="en-US" dirty="0" smtClean="0"/>
              <a:t>To  every thing there is a season, a time for every purpose under heaven: A time to be born and a time to die, a time to plant and a time pluck what is planted---’.</a:t>
            </a:r>
            <a:endParaRPr lang="en-US" dirty="0"/>
          </a:p>
        </p:txBody>
      </p:sp>
      <p:sp>
        <p:nvSpPr>
          <p:cNvPr id="6" name="Content Placeholder 5"/>
          <p:cNvSpPr>
            <a:spLocks noGrp="1"/>
          </p:cNvSpPr>
          <p:nvPr>
            <p:ph sz="quarter" idx="4"/>
          </p:nvPr>
        </p:nvSpPr>
        <p:spPr>
          <a:xfrm>
            <a:off x="4645025" y="1447800"/>
            <a:ext cx="4041775" cy="3938257"/>
          </a:xfrm>
        </p:spPr>
        <p:txBody>
          <a:bodyPr/>
          <a:lstStyle/>
          <a:p>
            <a:r>
              <a:rPr lang="en-US" dirty="0" smtClean="0"/>
              <a:t>Know the seasons and align with them.</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a:buNone/>
            </a:pPr>
            <a:r>
              <a:rPr lang="en-US" dirty="0" smtClean="0"/>
              <a:t>‘Never seem to be in a hurry- hurrying betrays a lack of control over yourself, and over time. Always seem patient as if you know everything will come to  you eventually. Become a detective of the right moment, sniff out the spirit of the time, the trends that will carry you to power. Learn to stand back when the time is not yet ripe, and to strike fiercely when it has reached fruition’. The 35</a:t>
            </a:r>
            <a:r>
              <a:rPr lang="en-US" baseline="30000" dirty="0" smtClean="0"/>
              <a:t>th</a:t>
            </a:r>
            <a:r>
              <a:rPr lang="en-US" dirty="0" smtClean="0"/>
              <a:t> Law of Power.</a:t>
            </a:r>
            <a:endParaRPr lang="en-US" dirty="0"/>
          </a:p>
        </p:txBody>
      </p:sp>
      <p:sp>
        <p:nvSpPr>
          <p:cNvPr id="2" name="Title 1"/>
          <p:cNvSpPr>
            <a:spLocks noGrp="1"/>
          </p:cNvSpPr>
          <p:nvPr>
            <p:ph type="title"/>
          </p:nvPr>
        </p:nvSpPr>
        <p:spPr/>
        <p:txBody>
          <a:bodyPr/>
          <a:lstStyle/>
          <a:p>
            <a:pPr algn="ctr"/>
            <a:r>
              <a:rPr lang="en-US" dirty="0" smtClean="0"/>
              <a:t>TIMING: ROBERT GREENE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28600" y="1219200"/>
            <a:ext cx="8610600" cy="5181600"/>
          </a:xfrm>
        </p:spPr>
        <p:txBody>
          <a:bodyPr>
            <a:normAutofit lnSpcReduction="10000"/>
          </a:bodyPr>
          <a:lstStyle/>
          <a:p>
            <a:r>
              <a:rPr lang="en-US" dirty="0" smtClean="0"/>
              <a:t>Be friendly to everyone-and do not join issues you are not clear about.</a:t>
            </a:r>
          </a:p>
          <a:p>
            <a:r>
              <a:rPr lang="en-US" dirty="0" smtClean="0"/>
              <a:t>Be patient.</a:t>
            </a:r>
          </a:p>
          <a:p>
            <a:r>
              <a:rPr lang="en-US" dirty="0" smtClean="0"/>
              <a:t>If your neighbor gets up early, get up earlier.</a:t>
            </a:r>
          </a:p>
          <a:p>
            <a:r>
              <a:rPr lang="en-US" dirty="0" smtClean="0"/>
              <a:t>Give help only when it profits you or your interest.</a:t>
            </a:r>
          </a:p>
          <a:p>
            <a:r>
              <a:rPr lang="en-US" dirty="0" smtClean="0"/>
              <a:t>If you go out of the formal rule book, do not get caught. </a:t>
            </a:r>
          </a:p>
          <a:p>
            <a:r>
              <a:rPr lang="en-US" dirty="0" smtClean="0"/>
              <a:t>If you make an example of any one, make sure every one knows.- Punish one, teach a hundred.</a:t>
            </a:r>
          </a:p>
          <a:p>
            <a:r>
              <a:rPr lang="en-US" dirty="0" smtClean="0"/>
              <a:t>If you stumble, it will be on a stone and not a mountain.</a:t>
            </a:r>
          </a:p>
          <a:p>
            <a:endParaRPr lang="en-US" dirty="0"/>
          </a:p>
        </p:txBody>
      </p:sp>
      <p:sp>
        <p:nvSpPr>
          <p:cNvPr id="7" name="Title 6"/>
          <p:cNvSpPr>
            <a:spLocks noGrp="1"/>
          </p:cNvSpPr>
          <p:nvPr>
            <p:ph type="title"/>
          </p:nvPr>
        </p:nvSpPr>
        <p:spPr/>
        <p:txBody>
          <a:bodyPr/>
          <a:lstStyle/>
          <a:p>
            <a:pPr algn="ctr"/>
            <a:r>
              <a:rPr lang="en-US" dirty="0" smtClean="0"/>
              <a:t>USEFUL RULES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USEFUL RULES (Cont)</a:t>
            </a:r>
            <a:endParaRPr lang="en-US" dirty="0"/>
          </a:p>
        </p:txBody>
      </p:sp>
      <p:sp>
        <p:nvSpPr>
          <p:cNvPr id="4" name="Text Placeholder 3"/>
          <p:cNvSpPr>
            <a:spLocks noGrp="1"/>
          </p:cNvSpPr>
          <p:nvPr>
            <p:ph type="body" idx="1"/>
          </p:nvPr>
        </p:nvSpPr>
        <p:spPr/>
        <p:txBody>
          <a:bodyPr/>
          <a:lstStyle/>
          <a:p>
            <a:pPr algn="ctr"/>
            <a:r>
              <a:rPr lang="en-US" dirty="0" smtClean="0"/>
              <a:t>More useful rules</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Shake hands  and be a good team player</a:t>
            </a:r>
            <a:endParaRPr lang="en-US" dirty="0"/>
          </a:p>
        </p:txBody>
      </p:sp>
      <p:sp>
        <p:nvSpPr>
          <p:cNvPr id="2" name="Content Placeholder 1"/>
          <p:cNvSpPr>
            <a:spLocks noGrp="1"/>
          </p:cNvSpPr>
          <p:nvPr>
            <p:ph sz="quarter" idx="2"/>
          </p:nvPr>
        </p:nvSpPr>
        <p:spPr>
          <a:xfrm>
            <a:off x="304800" y="1444294"/>
            <a:ext cx="4192588" cy="3941763"/>
          </a:xfrm>
        </p:spPr>
        <p:txBody>
          <a:bodyPr>
            <a:normAutofit fontScale="77500" lnSpcReduction="20000"/>
          </a:bodyPr>
          <a:lstStyle/>
          <a:p>
            <a:r>
              <a:rPr lang="en-US" dirty="0" smtClean="0"/>
              <a:t>Stay late and check your work.</a:t>
            </a:r>
          </a:p>
          <a:p>
            <a:r>
              <a:rPr lang="en-US" dirty="0" smtClean="0"/>
              <a:t>Do not let others see you ‘sleeping’ on duty.</a:t>
            </a:r>
          </a:p>
          <a:p>
            <a:r>
              <a:rPr lang="en-US" dirty="0" smtClean="0"/>
              <a:t>If the boss is out of the office, commit to working harder.</a:t>
            </a:r>
          </a:p>
          <a:p>
            <a:r>
              <a:rPr lang="en-US" dirty="0" smtClean="0"/>
              <a:t>Its not about who is in charge but who takes charge.</a:t>
            </a:r>
          </a:p>
          <a:p>
            <a:r>
              <a:rPr lang="en-US" dirty="0" smtClean="0"/>
              <a:t>Control your story before others do.</a:t>
            </a:r>
          </a:p>
          <a:p>
            <a:r>
              <a:rPr lang="en-US" dirty="0" smtClean="0"/>
              <a:t>Do not burn your bridges as you climb up.</a:t>
            </a:r>
          </a:p>
          <a:p>
            <a:r>
              <a:rPr lang="en-US" dirty="0" smtClean="0"/>
              <a:t>Shake hands when you are parting.</a:t>
            </a:r>
          </a:p>
          <a:p>
            <a:r>
              <a:rPr lang="en-US" dirty="0" smtClean="0"/>
              <a:t>Be a good team player.</a:t>
            </a:r>
            <a:endParaRPr lang="en-US" dirty="0"/>
          </a:p>
        </p:txBody>
      </p:sp>
      <p:pic>
        <p:nvPicPr>
          <p:cNvPr id="7" name="Content Placeholder 6" descr="j0231942[1]"/>
          <p:cNvPicPr>
            <a:picLocks noGrp="1"/>
          </p:cNvPicPr>
          <p:nvPr>
            <p:ph sz="quarter" idx="4"/>
          </p:nvPr>
        </p:nvPicPr>
        <p:blipFill>
          <a:blip r:embed="rId2"/>
          <a:srcRect/>
          <a:stretch>
            <a:fillRect/>
          </a:stretch>
        </p:blipFill>
        <p:spPr bwMode="auto">
          <a:xfrm>
            <a:off x="4724401" y="1447801"/>
            <a:ext cx="3405156" cy="1828799"/>
          </a:xfrm>
          <a:prstGeom prst="rect">
            <a:avLst/>
          </a:prstGeom>
          <a:noFill/>
          <a:ln w="9525">
            <a:noFill/>
            <a:miter lim="800000"/>
            <a:headEnd/>
            <a:tailEnd/>
          </a:ln>
        </p:spPr>
      </p:pic>
      <p:pic>
        <p:nvPicPr>
          <p:cNvPr id="8" name="Picture 7" descr="j0079258[1]"/>
          <p:cNvPicPr/>
          <p:nvPr/>
        </p:nvPicPr>
        <p:blipFill>
          <a:blip r:embed="rId3"/>
          <a:srcRect/>
          <a:stretch>
            <a:fillRect/>
          </a:stretch>
        </p:blipFill>
        <p:spPr bwMode="auto">
          <a:xfrm>
            <a:off x="4648200" y="3276600"/>
            <a:ext cx="3810000" cy="21336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219200"/>
            <a:ext cx="8229600" cy="4788091"/>
          </a:xfrm>
        </p:spPr>
        <p:txBody>
          <a:bodyPr>
            <a:normAutofit lnSpcReduction="10000"/>
          </a:bodyPr>
          <a:lstStyle/>
          <a:p>
            <a:r>
              <a:rPr lang="en-US" dirty="0" smtClean="0"/>
              <a:t>Get to know your colleagues.</a:t>
            </a:r>
          </a:p>
          <a:p>
            <a:r>
              <a:rPr lang="en-US" dirty="0" smtClean="0"/>
              <a:t>Spread the credit.</a:t>
            </a:r>
          </a:p>
          <a:p>
            <a:r>
              <a:rPr lang="en-US" dirty="0" smtClean="0"/>
              <a:t>Be generous with help.</a:t>
            </a:r>
          </a:p>
          <a:p>
            <a:r>
              <a:rPr lang="en-US" dirty="0" smtClean="0"/>
              <a:t>If a boss or co worker has to miss a meeting, offer to stand in.</a:t>
            </a:r>
          </a:p>
          <a:p>
            <a:r>
              <a:rPr lang="en-US" dirty="0" smtClean="0"/>
              <a:t>Do not be afraid to take on unpopular projects: If you succeed, you are instantly a star- if you do not, no one thought it was possible.</a:t>
            </a:r>
          </a:p>
          <a:p>
            <a:r>
              <a:rPr lang="en-US" dirty="0" smtClean="0"/>
              <a:t>Do not think you do not have competitors. They will always be around you.</a:t>
            </a:r>
            <a:endParaRPr lang="en-US" dirty="0"/>
          </a:p>
        </p:txBody>
      </p:sp>
      <p:sp>
        <p:nvSpPr>
          <p:cNvPr id="7" name="Title 6"/>
          <p:cNvSpPr>
            <a:spLocks noGrp="1"/>
          </p:cNvSpPr>
          <p:nvPr>
            <p:ph type="title"/>
          </p:nvPr>
        </p:nvSpPr>
        <p:spPr/>
        <p:txBody>
          <a:bodyPr/>
          <a:lstStyle/>
          <a:p>
            <a:pPr algn="ctr"/>
            <a:r>
              <a:rPr lang="en-US" dirty="0" smtClean="0"/>
              <a:t>WINNING TIPS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fontScale="92500" lnSpcReduction="20000"/>
          </a:bodyPr>
          <a:lstStyle/>
          <a:p>
            <a:r>
              <a:rPr lang="en-US" dirty="0" smtClean="0"/>
              <a:t>Do not miss an opportunity to contribute- your superiors are listening.</a:t>
            </a:r>
          </a:p>
          <a:p>
            <a:r>
              <a:rPr lang="en-US" dirty="0" smtClean="0"/>
              <a:t>Seek out a mentor: Pay attention to how they communicate. ‘Break’ into his/her network of relationships and grow in their shadow.</a:t>
            </a:r>
          </a:p>
          <a:p>
            <a:r>
              <a:rPr lang="en-US" dirty="0" smtClean="0"/>
              <a:t>Analyze the sources of power in the organization.</a:t>
            </a:r>
          </a:p>
          <a:p>
            <a:r>
              <a:rPr lang="en-US" dirty="0" smtClean="0"/>
              <a:t>Develop a personal power base  to increase your visibility and individual power.</a:t>
            </a:r>
          </a:p>
          <a:p>
            <a:r>
              <a:rPr lang="en-US" dirty="0" smtClean="0"/>
              <a:t>Learn to use effective power tactics (like consultation)</a:t>
            </a:r>
          </a:p>
          <a:p>
            <a:r>
              <a:rPr lang="en-US" dirty="0" smtClean="0"/>
              <a:t>Avoid power tactics that tend to backfire (like coercion). </a:t>
            </a:r>
          </a:p>
          <a:p>
            <a:r>
              <a:rPr lang="en-US" dirty="0" smtClean="0"/>
              <a:t>Master the different ways of managing impressions.</a:t>
            </a:r>
          </a:p>
          <a:p>
            <a:endParaRPr lang="en-US" dirty="0"/>
          </a:p>
        </p:txBody>
      </p:sp>
      <p:sp>
        <p:nvSpPr>
          <p:cNvPr id="3" name="Title 2"/>
          <p:cNvSpPr>
            <a:spLocks noGrp="1"/>
          </p:cNvSpPr>
          <p:nvPr>
            <p:ph type="title"/>
          </p:nvPr>
        </p:nvSpPr>
        <p:spPr/>
        <p:txBody>
          <a:bodyPr/>
          <a:lstStyle/>
          <a:p>
            <a:pPr algn="ctr"/>
            <a:r>
              <a:rPr lang="en-US" dirty="0" smtClean="0"/>
              <a:t>WINNING TIPS (Cont)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MANAGING IMPRESSIONS</a:t>
            </a:r>
            <a:endParaRPr lang="en-US" dirty="0"/>
          </a:p>
        </p:txBody>
      </p:sp>
      <p:sp>
        <p:nvSpPr>
          <p:cNvPr id="5" name="Text Placeholder 4"/>
          <p:cNvSpPr>
            <a:spLocks noGrp="1"/>
          </p:cNvSpPr>
          <p:nvPr>
            <p:ph type="body" idx="1"/>
          </p:nvPr>
        </p:nvSpPr>
        <p:spPr/>
        <p:txBody>
          <a:bodyPr>
            <a:normAutofit lnSpcReduction="10000"/>
          </a:bodyPr>
          <a:lstStyle/>
          <a:p>
            <a:pPr algn="ctr"/>
            <a:r>
              <a:rPr lang="en-US" dirty="0" smtClean="0"/>
              <a:t>Impressions are very important</a:t>
            </a:r>
            <a:endParaRPr lang="en-US" dirty="0"/>
          </a:p>
        </p:txBody>
      </p:sp>
      <p:sp>
        <p:nvSpPr>
          <p:cNvPr id="7" name="Text Placeholder 6"/>
          <p:cNvSpPr>
            <a:spLocks noGrp="1"/>
          </p:cNvSpPr>
          <p:nvPr>
            <p:ph type="body" sz="half" idx="3"/>
          </p:nvPr>
        </p:nvSpPr>
        <p:spPr/>
        <p:txBody>
          <a:bodyPr>
            <a:normAutofit lnSpcReduction="10000"/>
          </a:bodyPr>
          <a:lstStyle/>
          <a:p>
            <a:pPr algn="ctr"/>
            <a:r>
              <a:rPr lang="en-US" dirty="0" smtClean="0"/>
              <a:t>I am in the  oil and gas business</a:t>
            </a:r>
            <a:endParaRPr lang="en-US" dirty="0"/>
          </a:p>
        </p:txBody>
      </p:sp>
      <p:sp>
        <p:nvSpPr>
          <p:cNvPr id="6" name="Content Placeholder 5"/>
          <p:cNvSpPr>
            <a:spLocks noGrp="1"/>
          </p:cNvSpPr>
          <p:nvPr>
            <p:ph sz="quarter" idx="2"/>
          </p:nvPr>
        </p:nvSpPr>
        <p:spPr/>
        <p:txBody>
          <a:bodyPr>
            <a:normAutofit fontScale="92500" lnSpcReduction="20000"/>
          </a:bodyPr>
          <a:lstStyle/>
          <a:p>
            <a:r>
              <a:rPr lang="en-US" dirty="0" smtClean="0"/>
              <a:t>Impressions are managed through:</a:t>
            </a:r>
          </a:p>
          <a:p>
            <a:pPr lvl="1"/>
            <a:r>
              <a:rPr lang="en-US" dirty="0" smtClean="0"/>
              <a:t>Legitimacy.</a:t>
            </a:r>
          </a:p>
          <a:p>
            <a:pPr lvl="1"/>
            <a:r>
              <a:rPr lang="en-US" dirty="0" smtClean="0"/>
              <a:t>Persuasion.</a:t>
            </a:r>
          </a:p>
          <a:p>
            <a:pPr lvl="1"/>
            <a:r>
              <a:rPr lang="en-US" dirty="0" smtClean="0"/>
              <a:t>Consultations.</a:t>
            </a:r>
          </a:p>
          <a:p>
            <a:pPr lvl="1"/>
            <a:r>
              <a:rPr lang="en-US" dirty="0" smtClean="0"/>
              <a:t>Ingratiation.</a:t>
            </a:r>
          </a:p>
          <a:p>
            <a:pPr lvl="1"/>
            <a:r>
              <a:rPr lang="en-US" dirty="0" smtClean="0"/>
              <a:t>Pressure</a:t>
            </a:r>
          </a:p>
          <a:p>
            <a:pPr lvl="1"/>
            <a:r>
              <a:rPr lang="en-US" dirty="0" smtClean="0"/>
              <a:t>Coalitions.</a:t>
            </a:r>
          </a:p>
          <a:p>
            <a:pPr lvl="1"/>
            <a:r>
              <a:rPr lang="en-US" dirty="0" smtClean="0"/>
              <a:t>Exchange</a:t>
            </a:r>
          </a:p>
          <a:p>
            <a:r>
              <a:rPr lang="en-US" dirty="0" smtClean="0"/>
              <a:t>The aim is to tell your story using your words and actions to improve your image. It is self promotion.</a:t>
            </a:r>
          </a:p>
        </p:txBody>
      </p:sp>
      <p:sp>
        <p:nvSpPr>
          <p:cNvPr id="40964" name="AutoShape 4" descr="https://fbcdn-sphotos-a.akamaihd.net/hphotos-ak-snc6/218064_10150174860867071_597027070_6682929_3835137_n.jpg"/>
          <p:cNvSpPr>
            <a:spLocks noChangeAspect="1" noChangeArrowheads="1"/>
          </p:cNvSpPr>
          <p:nvPr/>
        </p:nvSpPr>
        <p:spPr bwMode="auto">
          <a:xfrm>
            <a:off x="8407400" y="-1516063"/>
            <a:ext cx="3171825" cy="31718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0966" name="AutoShape 6" descr="https://fbcdn-sphotos-a.akamaihd.net/hphotos-ak-snc6/218064_10150174860867071_597027070_6682929_3835137_n.jpg"/>
          <p:cNvSpPr>
            <a:spLocks noChangeAspect="1" noChangeArrowheads="1"/>
          </p:cNvSpPr>
          <p:nvPr/>
        </p:nvSpPr>
        <p:spPr bwMode="auto">
          <a:xfrm>
            <a:off x="457200" y="1371600"/>
            <a:ext cx="3171825"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0967" name="Picture 7" descr="C:\Users\Dr Gundu\Pictures\Picture.jpg"/>
          <p:cNvPicPr>
            <a:picLocks noGrp="1" noChangeAspect="1" noChangeArrowheads="1"/>
          </p:cNvPicPr>
          <p:nvPr>
            <p:ph sz="quarter" idx="4"/>
          </p:nvPr>
        </p:nvPicPr>
        <p:blipFill>
          <a:blip r:embed="rId2"/>
          <a:srcRect/>
          <a:stretch>
            <a:fillRect/>
          </a:stretch>
        </p:blipFill>
        <p:spPr bwMode="auto">
          <a:xfrm>
            <a:off x="4695031" y="1444625"/>
            <a:ext cx="3941763" cy="3941763"/>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Organizational politics is real and cannot be ignored.</a:t>
            </a:r>
          </a:p>
          <a:p>
            <a:r>
              <a:rPr lang="en-US" dirty="0" smtClean="0"/>
              <a:t>It can speed your way to the top, but can also ruin your career if you are not careful.</a:t>
            </a:r>
          </a:p>
          <a:p>
            <a:r>
              <a:rPr lang="en-US" dirty="0" smtClean="0"/>
              <a:t>It can bring rancor in the organization and even ruin.</a:t>
            </a:r>
          </a:p>
          <a:p>
            <a:r>
              <a:rPr lang="en-US" dirty="0" smtClean="0"/>
              <a:t>It’s a two edged sword that has to be handled very carefully.</a:t>
            </a:r>
          </a:p>
          <a:p>
            <a:r>
              <a:rPr lang="en-US" dirty="0" smtClean="0"/>
              <a:t>It is based on similar principles guiding political conduct and even war.</a:t>
            </a:r>
            <a:endParaRPr lang="en-US" dirty="0"/>
          </a:p>
        </p:txBody>
      </p:sp>
      <p:sp>
        <p:nvSpPr>
          <p:cNvPr id="7" name="Title 6"/>
          <p:cNvSpPr>
            <a:spLocks noGrp="1"/>
          </p:cNvSpPr>
          <p:nvPr>
            <p:ph type="title"/>
          </p:nvPr>
        </p:nvSpPr>
        <p:spPr/>
        <p:txBody>
          <a:bodyPr/>
          <a:lstStyle/>
          <a:p>
            <a:pPr algn="ctr"/>
            <a:r>
              <a:rPr lang="en-US" dirty="0" smtClean="0"/>
              <a:t>CLOSING REMARKS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610600" cy="5257800"/>
          </a:xfrm>
        </p:spPr>
        <p:txBody>
          <a:bodyPr>
            <a:normAutofit fontScale="92500" lnSpcReduction="20000"/>
          </a:bodyPr>
          <a:lstStyle/>
          <a:p>
            <a:r>
              <a:rPr lang="en-US" dirty="0" smtClean="0"/>
              <a:t>All organizations are political-whether on earth or in heaven.</a:t>
            </a:r>
          </a:p>
          <a:p>
            <a:r>
              <a:rPr lang="en-US" dirty="0" smtClean="0"/>
              <a:t>You ignore this fact at your peril.</a:t>
            </a:r>
          </a:p>
          <a:p>
            <a:r>
              <a:rPr lang="en-US" dirty="0" smtClean="0"/>
              <a:t>You also acknowledge this fact and participate in organizational politics at your peril.</a:t>
            </a:r>
          </a:p>
          <a:p>
            <a:r>
              <a:rPr lang="en-US" dirty="0" smtClean="0"/>
              <a:t>Organizational politics underscores:</a:t>
            </a:r>
          </a:p>
          <a:p>
            <a:pPr lvl="1"/>
            <a:r>
              <a:rPr lang="en-US" dirty="0" smtClean="0"/>
              <a:t>How people are recruited.</a:t>
            </a:r>
          </a:p>
          <a:p>
            <a:pPr lvl="1"/>
            <a:r>
              <a:rPr lang="en-US" dirty="0" smtClean="0"/>
              <a:t>How work is done.</a:t>
            </a:r>
          </a:p>
          <a:p>
            <a:pPr lvl="1"/>
            <a:r>
              <a:rPr lang="en-US" dirty="0" smtClean="0"/>
              <a:t>Who does what.</a:t>
            </a:r>
          </a:p>
          <a:p>
            <a:pPr lvl="1"/>
            <a:r>
              <a:rPr lang="en-US" dirty="0" smtClean="0"/>
              <a:t>How people advance.</a:t>
            </a:r>
          </a:p>
          <a:p>
            <a:pPr lvl="1"/>
            <a:r>
              <a:rPr lang="en-US" dirty="0" smtClean="0"/>
              <a:t>How people leave the organization</a:t>
            </a:r>
          </a:p>
          <a:p>
            <a:r>
              <a:rPr lang="en-US" dirty="0" smtClean="0"/>
              <a:t>Just like other political contexts, organizational politics is characterized by a binary tension.</a:t>
            </a:r>
          </a:p>
          <a:p>
            <a:r>
              <a:rPr lang="en-US" dirty="0" smtClean="0"/>
              <a:t>At one end are those who see it as good and noble.</a:t>
            </a:r>
          </a:p>
          <a:p>
            <a:r>
              <a:rPr lang="en-US" dirty="0" smtClean="0"/>
              <a:t>At another end, are those who see it as similar to war.</a:t>
            </a:r>
          </a:p>
          <a:p>
            <a:endParaRPr lang="en-US" dirty="0"/>
          </a:p>
        </p:txBody>
      </p:sp>
      <p:sp>
        <p:nvSpPr>
          <p:cNvPr id="3" name="Title 2"/>
          <p:cNvSpPr>
            <a:spLocks noGrp="1"/>
          </p:cNvSpPr>
          <p:nvPr>
            <p:ph type="title"/>
          </p:nvPr>
        </p:nvSpPr>
        <p:spPr/>
        <p:txBody>
          <a:bodyPr/>
          <a:lstStyle/>
          <a:p>
            <a:pPr algn="ctr"/>
            <a:r>
              <a:rPr lang="en-US" dirty="0" smtClean="0"/>
              <a:t>INTRODUCTION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Grp="1" noChangeAspect="1" noChangeArrowheads="1"/>
          </p:cNvPicPr>
          <p:nvPr>
            <p:ph idx="1"/>
          </p:nvPr>
        </p:nvPicPr>
        <p:blipFill>
          <a:blip r:embed="rId2"/>
          <a:stretch>
            <a:fillRect/>
          </a:stretch>
        </p:blipFill>
        <p:spPr bwMode="auto">
          <a:xfrm>
            <a:off x="1524000" y="1600200"/>
            <a:ext cx="6248400" cy="4953000"/>
          </a:xfrm>
          <a:prstGeom prst="rect">
            <a:avLst/>
          </a:prstGeom>
          <a:noFill/>
          <a:ln w="9525">
            <a:noFill/>
            <a:miter lim="800000"/>
            <a:headEnd/>
            <a:tailEnd/>
          </a:ln>
          <a:effectLst/>
        </p:spPr>
      </p:pic>
      <p:sp>
        <p:nvSpPr>
          <p:cNvPr id="3" name="Title 2"/>
          <p:cNvSpPr>
            <a:spLocks noGrp="1"/>
          </p:cNvSpPr>
          <p:nvPr>
            <p:ph type="title"/>
          </p:nvPr>
        </p:nvSpPr>
        <p:spPr/>
        <p:txBody>
          <a:bodyPr/>
          <a:lstStyle/>
          <a:p>
            <a:pPr algn="ctr"/>
            <a:r>
              <a:rPr lang="en-US" dirty="0" smtClean="0"/>
              <a:t>THE END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A VIEW FROM NEALE DONALD WALSCH</a:t>
            </a:r>
            <a:endParaRPr lang="en-US" dirty="0"/>
          </a:p>
        </p:txBody>
      </p:sp>
      <p:sp>
        <p:nvSpPr>
          <p:cNvPr id="4" name="Text Placeholder 3"/>
          <p:cNvSpPr>
            <a:spLocks noGrp="1"/>
          </p:cNvSpPr>
          <p:nvPr>
            <p:ph type="body" idx="1"/>
          </p:nvPr>
        </p:nvSpPr>
        <p:spPr/>
        <p:txBody>
          <a:bodyPr>
            <a:normAutofit lnSpcReduction="10000"/>
          </a:bodyPr>
          <a:lstStyle/>
          <a:p>
            <a:r>
              <a:rPr lang="en-US" dirty="0" smtClean="0"/>
              <a:t>Neale </a:t>
            </a:r>
            <a:r>
              <a:rPr lang="en-US" dirty="0" err="1" smtClean="0"/>
              <a:t>Walsch</a:t>
            </a:r>
            <a:r>
              <a:rPr lang="en-US" dirty="0" smtClean="0"/>
              <a:t>: Author of Conversations with God.</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In the clouds and on the mountain top</a:t>
            </a:r>
            <a:endParaRPr lang="en-US" dirty="0"/>
          </a:p>
        </p:txBody>
      </p:sp>
      <p:sp>
        <p:nvSpPr>
          <p:cNvPr id="2" name="Content Placeholder 1"/>
          <p:cNvSpPr>
            <a:spLocks noGrp="1"/>
          </p:cNvSpPr>
          <p:nvPr>
            <p:ph sz="quarter" idx="2"/>
          </p:nvPr>
        </p:nvSpPr>
        <p:spPr/>
        <p:txBody>
          <a:bodyPr>
            <a:normAutofit fontScale="77500" lnSpcReduction="20000"/>
          </a:bodyPr>
          <a:lstStyle/>
          <a:p>
            <a:r>
              <a:rPr lang="en-US" dirty="0" smtClean="0"/>
              <a:t>‘The person on the mountaintop did not get there by falling. You have to climb where you want to go- and you cannot get there by climbing over others. </a:t>
            </a:r>
          </a:p>
          <a:p>
            <a:r>
              <a:rPr lang="en-US" dirty="0" smtClean="0"/>
              <a:t>It is about climbing with others. Side by side and even pulling some others up with you. If you are willing to do this, when you get to your destination, others will be happy you are there-which is what will keep you there’.</a:t>
            </a:r>
            <a:endParaRPr lang="en-US" dirty="0"/>
          </a:p>
        </p:txBody>
      </p:sp>
      <p:pic>
        <p:nvPicPr>
          <p:cNvPr id="22529" name="Picture 1"/>
          <p:cNvPicPr>
            <a:picLocks noGrp="1" noChangeAspect="1" noChangeArrowheads="1"/>
          </p:cNvPicPr>
          <p:nvPr>
            <p:ph sz="quarter" idx="4"/>
          </p:nvPr>
        </p:nvPicPr>
        <p:blipFill>
          <a:blip r:embed="rId2"/>
          <a:srcRect/>
          <a:stretch>
            <a:fillRect/>
          </a:stretch>
        </p:blipFill>
        <p:spPr bwMode="auto">
          <a:xfrm>
            <a:off x="4648200" y="1600200"/>
            <a:ext cx="3962400" cy="3733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 VIEW FROM MACHIAVELLI</a:t>
            </a:r>
            <a:endParaRPr lang="en-US" dirty="0"/>
          </a:p>
        </p:txBody>
      </p:sp>
      <p:sp>
        <p:nvSpPr>
          <p:cNvPr id="4" name="Text Placeholder 3"/>
          <p:cNvSpPr>
            <a:spLocks noGrp="1"/>
          </p:cNvSpPr>
          <p:nvPr>
            <p:ph type="body" idx="1"/>
          </p:nvPr>
        </p:nvSpPr>
        <p:spPr/>
        <p:txBody>
          <a:bodyPr/>
          <a:lstStyle/>
          <a:p>
            <a:pPr algn="ctr"/>
            <a:r>
              <a:rPr lang="en-US" dirty="0" smtClean="0"/>
              <a:t>The Prince</a:t>
            </a:r>
            <a:endParaRPr lang="en-US" dirty="0"/>
          </a:p>
        </p:txBody>
      </p:sp>
      <p:sp>
        <p:nvSpPr>
          <p:cNvPr id="5" name="Text Placeholder 4"/>
          <p:cNvSpPr>
            <a:spLocks noGrp="1"/>
          </p:cNvSpPr>
          <p:nvPr>
            <p:ph type="body" sz="half" idx="3"/>
          </p:nvPr>
        </p:nvSpPr>
        <p:spPr/>
        <p:txBody>
          <a:bodyPr>
            <a:normAutofit lnSpcReduction="10000"/>
          </a:bodyPr>
          <a:lstStyle/>
          <a:p>
            <a:pPr algn="ctr"/>
            <a:r>
              <a:rPr lang="en-US" dirty="0" smtClean="0"/>
              <a:t>The route can be bloody and barbaric</a:t>
            </a:r>
            <a:endParaRPr lang="en-US" dirty="0"/>
          </a:p>
        </p:txBody>
      </p:sp>
      <p:sp>
        <p:nvSpPr>
          <p:cNvPr id="2" name="Content Placeholder 1"/>
          <p:cNvSpPr>
            <a:spLocks noGrp="1"/>
          </p:cNvSpPr>
          <p:nvPr>
            <p:ph sz="quarter" idx="2"/>
          </p:nvPr>
        </p:nvSpPr>
        <p:spPr/>
        <p:txBody>
          <a:bodyPr>
            <a:normAutofit fontScale="70000" lnSpcReduction="20000"/>
          </a:bodyPr>
          <a:lstStyle/>
          <a:p>
            <a:r>
              <a:rPr lang="en-US" dirty="0" smtClean="0"/>
              <a:t>‘There are two ways to carry  out a contest, The one by law and the other by force. The first is practiced by men and the other by brutes, and as the first is often insufficient, it becomes necessary to resort to the second.</a:t>
            </a:r>
          </a:p>
          <a:p>
            <a:r>
              <a:rPr lang="en-US" dirty="0" smtClean="0"/>
              <a:t>It is not possible to find morality in the struggle for power.----In struggles for power, your judgment should be based entirely on self interest and finding as  ----route to your goal as possible and if that route is bloody and barbaric so much the worse for those who oppose you’. </a:t>
            </a:r>
            <a:endParaRPr lang="en-US" dirty="0"/>
          </a:p>
        </p:txBody>
      </p:sp>
      <p:graphicFrame>
        <p:nvGraphicFramePr>
          <p:cNvPr id="39937" name="Object 4"/>
          <p:cNvGraphicFramePr>
            <a:graphicFrameLocks noChangeAspect="1"/>
          </p:cNvGraphicFramePr>
          <p:nvPr>
            <p:ph sz="quarter" idx="4"/>
          </p:nvPr>
        </p:nvGraphicFramePr>
        <p:xfrm>
          <a:off x="4645025" y="1524000"/>
          <a:ext cx="4041775" cy="3810000"/>
        </p:xfrm>
        <a:graphic>
          <a:graphicData uri="http://schemas.openxmlformats.org/presentationml/2006/ole">
            <p:oleObj spid="_x0000_s39937" r:id="rId3" imgW="5045075" imgH="3238500" progId="">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IS ORGANIZATIONAL POLITICS WAR?</a:t>
            </a:r>
            <a:endParaRPr lang="en-US" dirty="0"/>
          </a:p>
        </p:txBody>
      </p:sp>
      <p:graphicFrame>
        <p:nvGraphicFramePr>
          <p:cNvPr id="2049" name="Object 4"/>
          <p:cNvGraphicFramePr>
            <a:graphicFrameLocks noChangeAspect="1"/>
          </p:cNvGraphicFramePr>
          <p:nvPr>
            <p:ph idx="1"/>
          </p:nvPr>
        </p:nvGraphicFramePr>
        <p:xfrm>
          <a:off x="2049462" y="2124869"/>
          <a:ext cx="5045075" cy="3238500"/>
        </p:xfrm>
        <a:graphic>
          <a:graphicData uri="http://schemas.openxmlformats.org/presentationml/2006/ole">
            <p:oleObj spid="_x0000_s20482" r:id="rId3" imgW="5045075" imgH="3238500" progId="">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t>WHAT IS ORGANIZATIONAL POLITICS?</a:t>
            </a:r>
            <a:endParaRPr lang="en-US" dirty="0"/>
          </a:p>
        </p:txBody>
      </p:sp>
      <p:sp>
        <p:nvSpPr>
          <p:cNvPr id="5" name="Text Placeholder 4"/>
          <p:cNvSpPr>
            <a:spLocks noGrp="1"/>
          </p:cNvSpPr>
          <p:nvPr>
            <p:ph type="body" idx="1"/>
          </p:nvPr>
        </p:nvSpPr>
        <p:spPr/>
        <p:txBody>
          <a:bodyPr/>
          <a:lstStyle/>
          <a:p>
            <a:r>
              <a:rPr lang="en-US" dirty="0" smtClean="0"/>
              <a:t>Definitions </a:t>
            </a:r>
            <a:endParaRPr lang="en-US" dirty="0"/>
          </a:p>
        </p:txBody>
      </p:sp>
      <p:sp>
        <p:nvSpPr>
          <p:cNvPr id="7" name="Text Placeholder 6"/>
          <p:cNvSpPr>
            <a:spLocks noGrp="1"/>
          </p:cNvSpPr>
          <p:nvPr>
            <p:ph type="body" sz="half" idx="3"/>
          </p:nvPr>
        </p:nvSpPr>
        <p:spPr/>
        <p:txBody>
          <a:bodyPr>
            <a:normAutofit lnSpcReduction="10000"/>
          </a:bodyPr>
          <a:lstStyle/>
          <a:p>
            <a:pPr algn="ctr"/>
            <a:r>
              <a:rPr lang="en-US" dirty="0" smtClean="0"/>
              <a:t>It is all about the moves you make</a:t>
            </a:r>
            <a:endParaRPr lang="en-US" dirty="0"/>
          </a:p>
        </p:txBody>
      </p:sp>
      <p:sp>
        <p:nvSpPr>
          <p:cNvPr id="6" name="Content Placeholder 5"/>
          <p:cNvSpPr>
            <a:spLocks noGrp="1"/>
          </p:cNvSpPr>
          <p:nvPr>
            <p:ph sz="quarter" idx="2"/>
          </p:nvPr>
        </p:nvSpPr>
        <p:spPr/>
        <p:txBody>
          <a:bodyPr>
            <a:normAutofit fontScale="92500" lnSpcReduction="20000"/>
          </a:bodyPr>
          <a:lstStyle/>
          <a:p>
            <a:r>
              <a:rPr lang="en-US" dirty="0" smtClean="0"/>
              <a:t>Activities of managers aimed at increasing their power and pursuing goals that </a:t>
            </a:r>
            <a:r>
              <a:rPr lang="en-US" dirty="0" err="1" smtClean="0"/>
              <a:t>favour</a:t>
            </a:r>
            <a:r>
              <a:rPr lang="en-US" dirty="0" smtClean="0"/>
              <a:t> their individual and group interests.</a:t>
            </a:r>
          </a:p>
          <a:p>
            <a:r>
              <a:rPr lang="en-US" dirty="0" smtClean="0"/>
              <a:t>Informal </a:t>
            </a:r>
            <a:r>
              <a:rPr lang="en-US" dirty="0" err="1" smtClean="0"/>
              <a:t>behaviours</a:t>
            </a:r>
            <a:r>
              <a:rPr lang="en-US" dirty="0" smtClean="0"/>
              <a:t> and acts of influence aimed at protecting and enhancing individual careers when conflicting courses of action are possible. </a:t>
            </a:r>
            <a:endParaRPr lang="en-US" dirty="0"/>
          </a:p>
        </p:txBody>
      </p:sp>
      <p:pic>
        <p:nvPicPr>
          <p:cNvPr id="9" name="Content Placeholder 8"/>
          <p:cNvPicPr>
            <a:picLocks noGrp="1"/>
          </p:cNvPicPr>
          <p:nvPr>
            <p:ph sz="quarter" idx="4"/>
          </p:nvPr>
        </p:nvPicPr>
        <p:blipFill>
          <a:blip r:embed="rId2"/>
          <a:srcRect/>
          <a:stretch>
            <a:fillRect/>
          </a:stretch>
        </p:blipFill>
        <p:spPr bwMode="auto">
          <a:xfrm>
            <a:off x="4572000" y="1447800"/>
            <a:ext cx="4114800" cy="38099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CHARACTERISTICS OF ORGANIZATIONAL POLITICS</a:t>
            </a:r>
            <a:endParaRPr lang="en-US" dirty="0"/>
          </a:p>
        </p:txBody>
      </p:sp>
      <p:sp>
        <p:nvSpPr>
          <p:cNvPr id="3" name="Text Placeholder 2"/>
          <p:cNvSpPr>
            <a:spLocks noGrp="1"/>
          </p:cNvSpPr>
          <p:nvPr>
            <p:ph type="body" idx="1"/>
          </p:nvPr>
        </p:nvSpPr>
        <p:spPr/>
        <p:txBody>
          <a:bodyPr/>
          <a:lstStyle/>
          <a:p>
            <a:r>
              <a:rPr lang="en-US" dirty="0" smtClean="0"/>
              <a:t>Can you recognize these</a:t>
            </a:r>
            <a:endParaRPr lang="en-US" dirty="0"/>
          </a:p>
        </p:txBody>
      </p:sp>
      <p:sp>
        <p:nvSpPr>
          <p:cNvPr id="4" name="Text Placeholder 3"/>
          <p:cNvSpPr>
            <a:spLocks noGrp="1"/>
          </p:cNvSpPr>
          <p:nvPr>
            <p:ph type="body" sz="half" idx="3"/>
          </p:nvPr>
        </p:nvSpPr>
        <p:spPr/>
        <p:txBody>
          <a:bodyPr/>
          <a:lstStyle/>
          <a:p>
            <a:r>
              <a:rPr lang="en-US" dirty="0" smtClean="0"/>
              <a:t>What is happening here?</a:t>
            </a:r>
            <a:endParaRPr lang="en-US" dirty="0"/>
          </a:p>
        </p:txBody>
      </p:sp>
      <p:sp>
        <p:nvSpPr>
          <p:cNvPr id="5" name="Content Placeholder 4"/>
          <p:cNvSpPr>
            <a:spLocks noGrp="1"/>
          </p:cNvSpPr>
          <p:nvPr>
            <p:ph sz="quarter" idx="2"/>
          </p:nvPr>
        </p:nvSpPr>
        <p:spPr/>
        <p:txBody>
          <a:bodyPr>
            <a:normAutofit fontScale="77500" lnSpcReduction="20000"/>
          </a:bodyPr>
          <a:lstStyle/>
          <a:p>
            <a:r>
              <a:rPr lang="en-US" dirty="0" smtClean="0"/>
              <a:t>Indirect and informal communication.</a:t>
            </a:r>
          </a:p>
          <a:p>
            <a:r>
              <a:rPr lang="en-US" dirty="0" smtClean="0"/>
              <a:t>Use of covert tactics to advance.</a:t>
            </a:r>
          </a:p>
          <a:p>
            <a:r>
              <a:rPr lang="en-US" dirty="0" smtClean="0"/>
              <a:t>Manipulation.</a:t>
            </a:r>
          </a:p>
          <a:p>
            <a:r>
              <a:rPr lang="en-US" dirty="0" smtClean="0"/>
              <a:t>Not offending the wrong people.</a:t>
            </a:r>
          </a:p>
          <a:p>
            <a:r>
              <a:rPr lang="en-US" dirty="0" smtClean="0"/>
              <a:t>Courting attention.</a:t>
            </a:r>
          </a:p>
          <a:p>
            <a:r>
              <a:rPr lang="en-US" dirty="0" smtClean="0"/>
              <a:t>Truth management.</a:t>
            </a:r>
          </a:p>
          <a:p>
            <a:r>
              <a:rPr lang="en-US" dirty="0" smtClean="0"/>
              <a:t>Concealment of vulnerability.</a:t>
            </a:r>
          </a:p>
          <a:p>
            <a:r>
              <a:rPr lang="en-US" dirty="0" smtClean="0"/>
              <a:t>Currying </a:t>
            </a:r>
            <a:r>
              <a:rPr lang="en-US" dirty="0" err="1" smtClean="0"/>
              <a:t>favours</a:t>
            </a:r>
            <a:r>
              <a:rPr lang="en-US" dirty="0" smtClean="0"/>
              <a:t>.</a:t>
            </a:r>
          </a:p>
          <a:p>
            <a:r>
              <a:rPr lang="en-US" dirty="0" err="1" smtClean="0"/>
              <a:t>Scape</a:t>
            </a:r>
            <a:r>
              <a:rPr lang="en-US" dirty="0" smtClean="0"/>
              <a:t> </a:t>
            </a:r>
            <a:r>
              <a:rPr lang="en-US" dirty="0" err="1" smtClean="0"/>
              <a:t>goating</a:t>
            </a:r>
            <a:r>
              <a:rPr lang="en-US" dirty="0" smtClean="0"/>
              <a:t> </a:t>
            </a:r>
          </a:p>
          <a:p>
            <a:r>
              <a:rPr lang="en-US" dirty="0" smtClean="0"/>
              <a:t>Passing the bulk.</a:t>
            </a:r>
          </a:p>
          <a:p>
            <a:r>
              <a:rPr lang="en-US" dirty="0" smtClean="0"/>
              <a:t>Learning how to use others.</a:t>
            </a:r>
            <a:endParaRPr lang="en-US" dirty="0"/>
          </a:p>
        </p:txBody>
      </p:sp>
      <p:graphicFrame>
        <p:nvGraphicFramePr>
          <p:cNvPr id="21505" name="Object 4"/>
          <p:cNvGraphicFramePr>
            <a:graphicFrameLocks noChangeAspect="1"/>
          </p:cNvGraphicFramePr>
          <p:nvPr>
            <p:ph sz="quarter" idx="4"/>
          </p:nvPr>
        </p:nvGraphicFramePr>
        <p:xfrm>
          <a:off x="4648200" y="1524000"/>
          <a:ext cx="4038600" cy="3886199"/>
        </p:xfrm>
        <a:graphic>
          <a:graphicData uri="http://schemas.openxmlformats.org/presentationml/2006/ole">
            <p:oleObj spid="_x0000_s21505" r:id="rId3" imgW="4743450" imgH="3613150" progId="">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LOGIC OF ORGANIZATIONAL POLITICS</a:t>
            </a:r>
            <a:endParaRPr lang="en-US" dirty="0"/>
          </a:p>
        </p:txBody>
      </p:sp>
      <p:sp>
        <p:nvSpPr>
          <p:cNvPr id="3" name="Text Placeholder 2"/>
          <p:cNvSpPr>
            <a:spLocks noGrp="1"/>
          </p:cNvSpPr>
          <p:nvPr>
            <p:ph type="body" idx="1"/>
          </p:nvPr>
        </p:nvSpPr>
        <p:spPr/>
        <p:txBody>
          <a:bodyPr/>
          <a:lstStyle/>
          <a:p>
            <a:r>
              <a:rPr lang="en-US" dirty="0" smtClean="0"/>
              <a:t>Its all about competition</a:t>
            </a:r>
            <a:endParaRPr lang="en-US" dirty="0"/>
          </a:p>
        </p:txBody>
      </p:sp>
      <p:sp>
        <p:nvSpPr>
          <p:cNvPr id="4" name="Text Placeholder 3"/>
          <p:cNvSpPr>
            <a:spLocks noGrp="1"/>
          </p:cNvSpPr>
          <p:nvPr>
            <p:ph type="body" sz="half" idx="3"/>
          </p:nvPr>
        </p:nvSpPr>
        <p:spPr/>
        <p:txBody>
          <a:bodyPr/>
          <a:lstStyle/>
          <a:p>
            <a:r>
              <a:rPr lang="en-US" dirty="0" smtClean="0"/>
              <a:t>Aiming for the clouds!!!</a:t>
            </a:r>
            <a:endParaRPr lang="en-US" dirty="0"/>
          </a:p>
        </p:txBody>
      </p:sp>
      <p:sp>
        <p:nvSpPr>
          <p:cNvPr id="5" name="Content Placeholder 4"/>
          <p:cNvSpPr>
            <a:spLocks noGrp="1"/>
          </p:cNvSpPr>
          <p:nvPr>
            <p:ph sz="quarter" idx="2"/>
          </p:nvPr>
        </p:nvSpPr>
        <p:spPr/>
        <p:txBody>
          <a:bodyPr/>
          <a:lstStyle/>
          <a:p>
            <a:r>
              <a:rPr lang="en-US" dirty="0" smtClean="0"/>
              <a:t> Resources.</a:t>
            </a:r>
          </a:p>
          <a:p>
            <a:r>
              <a:rPr lang="en-US" dirty="0" smtClean="0"/>
              <a:t> Allowances/salaries.</a:t>
            </a:r>
          </a:p>
          <a:p>
            <a:r>
              <a:rPr lang="en-US" dirty="0" smtClean="0"/>
              <a:t>Budgets.</a:t>
            </a:r>
          </a:p>
          <a:p>
            <a:r>
              <a:rPr lang="en-US" dirty="0" smtClean="0"/>
              <a:t>Staff.</a:t>
            </a:r>
          </a:p>
          <a:p>
            <a:r>
              <a:rPr lang="en-US" dirty="0" smtClean="0"/>
              <a:t>Office and specks.</a:t>
            </a:r>
          </a:p>
          <a:p>
            <a:r>
              <a:rPr lang="en-US" dirty="0" smtClean="0"/>
              <a:t>Benefits.</a:t>
            </a:r>
          </a:p>
          <a:p>
            <a:r>
              <a:rPr lang="en-US" dirty="0" smtClean="0"/>
              <a:t>Positions.</a:t>
            </a:r>
          </a:p>
          <a:p>
            <a:r>
              <a:rPr lang="en-US" dirty="0" smtClean="0"/>
              <a:t>Recognition.</a:t>
            </a:r>
          </a:p>
          <a:p>
            <a:r>
              <a:rPr lang="en-US" dirty="0" smtClean="0"/>
              <a:t>Power and Influence.</a:t>
            </a:r>
          </a:p>
          <a:p>
            <a:endParaRPr lang="en-US" dirty="0"/>
          </a:p>
        </p:txBody>
      </p:sp>
      <p:sp>
        <p:nvSpPr>
          <p:cNvPr id="6" name="Content Placeholder 5"/>
          <p:cNvSpPr>
            <a:spLocks noGrp="1"/>
          </p:cNvSpPr>
          <p:nvPr>
            <p:ph sz="quarter" idx="4"/>
          </p:nvPr>
        </p:nvSpPr>
        <p:spPr/>
        <p:txBody>
          <a:bodyPr/>
          <a:lstStyle/>
          <a:p>
            <a:endParaRPr lang="en-US"/>
          </a:p>
        </p:txBody>
      </p:sp>
      <p:pic>
        <p:nvPicPr>
          <p:cNvPr id="23557" name="Picture 5" descr="C:\Users\Dr Gundu\AppData\Local\Microsoft\Windows\Temporary Internet Files\Content.IE5\2U22P9GF\MP900400262[1].jpg"/>
          <p:cNvPicPr>
            <a:picLocks noChangeAspect="1" noChangeArrowheads="1"/>
          </p:cNvPicPr>
          <p:nvPr/>
        </p:nvPicPr>
        <p:blipFill>
          <a:blip r:embed="rId2"/>
          <a:srcRect/>
          <a:stretch>
            <a:fillRect/>
          </a:stretch>
        </p:blipFill>
        <p:spPr bwMode="auto">
          <a:xfrm>
            <a:off x="4648200" y="1447800"/>
            <a:ext cx="4038600" cy="3962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712</TotalTime>
  <Words>2162</Words>
  <Application>Microsoft Office PowerPoint</Application>
  <PresentationFormat>On-screen Show (4:3)</PresentationFormat>
  <Paragraphs>221</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30</vt:i4>
      </vt:variant>
    </vt:vector>
  </HeadingPairs>
  <TitlesOfParts>
    <vt:vector size="31" baseType="lpstr">
      <vt:lpstr>Concourse</vt:lpstr>
      <vt:lpstr>MANAGING ORGANIZATIONAL POLITICS</vt:lpstr>
      <vt:lpstr>LEARNING OBJECTIVES</vt:lpstr>
      <vt:lpstr>INTRODUCTION</vt:lpstr>
      <vt:lpstr>A VIEW FROM NEALE DONALD WALSCH</vt:lpstr>
      <vt:lpstr>A VIEW FROM MACHIAVELLI</vt:lpstr>
      <vt:lpstr>IS ORGANIZATIONAL POLITICS WAR?</vt:lpstr>
      <vt:lpstr>WHAT IS ORGANIZATIONAL POLITICS?</vt:lpstr>
      <vt:lpstr>CHARACTERISTICS OF ORGANIZATIONAL POLITICS</vt:lpstr>
      <vt:lpstr>THE LOGIC OF ORGANIZATIONAL POLITICS</vt:lpstr>
      <vt:lpstr>THE UP SIDE OF ORGANIZATIONAL POLITICS</vt:lpstr>
      <vt:lpstr>THE DOWN SIDE OF ORGANIZATIONAL POLITICS</vt:lpstr>
      <vt:lpstr>THE ETHICAL PARADOX</vt:lpstr>
      <vt:lpstr>KNOWLEDGE OF THE LANDSCAPE</vt:lpstr>
      <vt:lpstr>THE LANDSCAPE</vt:lpstr>
      <vt:lpstr>THE KEY PLAYERS</vt:lpstr>
      <vt:lpstr>THE GROUND</vt:lpstr>
      <vt:lpstr>ORGANIZATIONAL GROUND.</vt:lpstr>
      <vt:lpstr>IDENTIFYING THOSE WHO HAVE POWER</vt:lpstr>
      <vt:lpstr>THE FIRST LAW OF POWER</vt:lpstr>
      <vt:lpstr>TWO VIEWS ON RULES</vt:lpstr>
      <vt:lpstr>TIMING: SUN TZU</vt:lpstr>
      <vt:lpstr>TIMING: THE BIBLE</vt:lpstr>
      <vt:lpstr>TIMING: ROBERT GREENE</vt:lpstr>
      <vt:lpstr>USEFUL RULES</vt:lpstr>
      <vt:lpstr>USEFUL RULES (Cont)</vt:lpstr>
      <vt:lpstr>WINNING TIPS</vt:lpstr>
      <vt:lpstr>WINNING TIPS (Cont)</vt:lpstr>
      <vt:lpstr>MANAGING IMPRESSIONS</vt:lpstr>
      <vt:lpstr>CLOSING REMARKS</vt:lpstr>
      <vt:lpstr>THE END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ORGANIZATIONAL POLITICS</dc:title>
  <dc:creator>Dr Gundu</dc:creator>
  <cp:lastModifiedBy>Dr Gundu</cp:lastModifiedBy>
  <cp:revision>87</cp:revision>
  <dcterms:created xsi:type="dcterms:W3CDTF">2011-11-18T17:28:49Z</dcterms:created>
  <dcterms:modified xsi:type="dcterms:W3CDTF">2011-11-20T11:56:05Z</dcterms:modified>
</cp:coreProperties>
</file>